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9" r:id="rId3"/>
    <p:sldId id="282" r:id="rId4"/>
    <p:sldId id="281" r:id="rId5"/>
    <p:sldId id="280" r:id="rId6"/>
    <p:sldId id="257" r:id="rId7"/>
    <p:sldId id="286" r:id="rId8"/>
    <p:sldId id="289" r:id="rId9"/>
    <p:sldId id="297" r:id="rId10"/>
    <p:sldId id="298" r:id="rId11"/>
    <p:sldId id="299" r:id="rId12"/>
    <p:sldId id="303" r:id="rId13"/>
    <p:sldId id="302" r:id="rId14"/>
    <p:sldId id="285" r:id="rId15"/>
    <p:sldId id="283" r:id="rId16"/>
    <p:sldId id="304" r:id="rId17"/>
    <p:sldId id="293" r:id="rId18"/>
    <p:sldId id="305" r:id="rId19"/>
    <p:sldId id="306" r:id="rId20"/>
    <p:sldId id="307" r:id="rId21"/>
    <p:sldId id="308" r:id="rId22"/>
    <p:sldId id="284" r:id="rId23"/>
    <p:sldId id="309" r:id="rId24"/>
    <p:sldId id="295" r:id="rId25"/>
    <p:sldId id="296" r:id="rId26"/>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87" autoAdjust="0"/>
    <p:restoredTop sz="95596" autoAdjust="0"/>
  </p:normalViewPr>
  <p:slideViewPr>
    <p:cSldViewPr>
      <p:cViewPr varScale="1">
        <p:scale>
          <a:sx n="108" d="100"/>
          <a:sy n="108" d="100"/>
        </p:scale>
        <p:origin x="17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10081A2-4FB2-4360-8534-7A9E8E87776A}" type="slidenum">
              <a:rPr lang="en-US" altLang="en-US"/>
              <a:pPr/>
              <a:t>‹#›</a:t>
            </a:fld>
            <a:endParaRPr lang="en-US" altLang="en-US"/>
          </a:p>
        </p:txBody>
      </p:sp>
    </p:spTree>
    <p:extLst>
      <p:ext uri="{BB962C8B-B14F-4D97-AF65-F5344CB8AC3E}">
        <p14:creationId xmlns:p14="http://schemas.microsoft.com/office/powerpoint/2010/main" val="20771124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DCC772-667C-4FB0-8CF1-D12F42B247AD}" type="slidenum">
              <a:rPr lang="en-US" altLang="en-US"/>
              <a:pPr/>
              <a:t>1</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54772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896B07-E294-47FE-9A32-C17FAB58452E}" type="slidenum">
              <a:rPr lang="en-US" altLang="en-US"/>
              <a:pPr/>
              <a:t>22</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9523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FDA3AB-25F8-4AC0-884D-01AC35CBC8E5}" type="slidenum">
              <a:rPr lang="en-US" altLang="en-US"/>
              <a:pPr/>
              <a:t>2</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69401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FDA3AB-25F8-4AC0-884D-01AC35CBC8E5}" type="slidenum">
              <a:rPr lang="en-US" altLang="en-US"/>
              <a:pPr/>
              <a:t>3</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24756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FDA3AB-25F8-4AC0-884D-01AC35CBC8E5}" type="slidenum">
              <a:rPr lang="en-US" altLang="en-US"/>
              <a:pPr/>
              <a:t>4</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56468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FDA3AB-25F8-4AC0-884D-01AC35CBC8E5}" type="slidenum">
              <a:rPr lang="en-US" altLang="en-US"/>
              <a:pPr/>
              <a:t>5</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4559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896B07-E294-47FE-9A32-C17FAB58452E}" type="slidenum">
              <a:rPr lang="en-US" altLang="en-US"/>
              <a:pPr/>
              <a:t>6</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161898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896B07-E294-47FE-9A32-C17FAB58452E}" type="slidenum">
              <a:rPr lang="en-US" altLang="en-US"/>
              <a:pPr/>
              <a:t>7</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08448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896B07-E294-47FE-9A32-C17FAB58452E}" type="slidenum">
              <a:rPr lang="en-US" altLang="en-US"/>
              <a:pPr/>
              <a:t>14</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71486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896B07-E294-47FE-9A32-C17FAB58452E}" type="slidenum">
              <a:rPr lang="en-US" altLang="en-US"/>
              <a:pPr/>
              <a:t>15</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89415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3733800"/>
            <a:ext cx="7772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defRPr sz="3600">
                <a:solidFill>
                  <a:schemeClr val="bg1"/>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228600" y="4419600"/>
            <a:ext cx="7772400" cy="6858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buFontTx/>
              <a:buNone/>
              <a:defRPr sz="2400">
                <a:solidFill>
                  <a:schemeClr val="bg1"/>
                </a:solidFill>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3926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295400"/>
            <a:ext cx="18288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1295400"/>
            <a:ext cx="53340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739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2284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76061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057400"/>
            <a:ext cx="35814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2057400"/>
            <a:ext cx="35814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1234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924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6603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796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57759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262404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1295400"/>
            <a:ext cx="7315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066800" y="2057400"/>
            <a:ext cx="7315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bgsu.edu/arts-and-sciences/physics-and-astronomy/bgsu-planetarium.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3805238"/>
            <a:ext cx="4648200" cy="704850"/>
          </a:xfrm>
        </p:spPr>
        <p:txBody>
          <a:bodyPr/>
          <a:lstStyle/>
          <a:p>
            <a:r>
              <a:rPr lang="en-US" altLang="en-US" sz="3200" dirty="0" smtClean="0"/>
              <a:t>Scholarship Merit Badge</a:t>
            </a:r>
            <a:endParaRPr lang="en-US" altLang="en-US" sz="3200" dirty="0"/>
          </a:p>
        </p:txBody>
      </p:sp>
      <p:sp>
        <p:nvSpPr>
          <p:cNvPr id="2051" name="Rectangle 3"/>
          <p:cNvSpPr>
            <a:spLocks noGrp="1" noChangeArrowheads="1"/>
          </p:cNvSpPr>
          <p:nvPr>
            <p:ph type="subTitle" idx="1"/>
          </p:nvPr>
        </p:nvSpPr>
        <p:spPr>
          <a:xfrm>
            <a:off x="228600" y="4351338"/>
            <a:ext cx="4648200" cy="685800"/>
          </a:xfrm>
        </p:spPr>
        <p:txBody>
          <a:bodyPr/>
          <a:lstStyle/>
          <a:p>
            <a:r>
              <a:rPr lang="en-US" altLang="en-US" sz="2000" dirty="0" smtClean="0"/>
              <a:t>Troop 344 and 9344</a:t>
            </a:r>
          </a:p>
          <a:p>
            <a:r>
              <a:rPr lang="en-US" altLang="en-US" sz="2000" dirty="0" smtClean="0"/>
              <a:t>Pemberville, OH</a:t>
            </a:r>
            <a:endParaRPr lang="en-US" alt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4546338"/>
            <a:ext cx="914400" cy="9334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315200" cy="779463"/>
          </a:xfrm>
        </p:spPr>
        <p:txBody>
          <a:bodyPr/>
          <a:lstStyle/>
          <a:p>
            <a:r>
              <a:rPr lang="en-US" dirty="0" smtClean="0">
                <a:solidFill>
                  <a:schemeClr val="bg1"/>
                </a:solidFill>
              </a:rPr>
              <a:t>2c. Daily Planner</a:t>
            </a:r>
            <a:endParaRPr lang="en-US" dirty="0">
              <a:solidFill>
                <a:schemeClr val="bg1"/>
              </a:solidFill>
            </a:endParaRPr>
          </a:p>
        </p:txBody>
      </p:sp>
      <p:pic>
        <p:nvPicPr>
          <p:cNvPr id="6" name="Content Placeholder 5"/>
          <p:cNvPicPr>
            <a:picLocks noGrp="1" noChangeAspect="1"/>
          </p:cNvPicPr>
          <p:nvPr>
            <p:ph idx="1"/>
          </p:nvPr>
        </p:nvPicPr>
        <p:blipFill>
          <a:blip r:embed="rId2"/>
          <a:stretch>
            <a:fillRect/>
          </a:stretch>
        </p:blipFill>
        <p:spPr>
          <a:xfrm>
            <a:off x="1621261" y="1676400"/>
            <a:ext cx="6074939" cy="4648200"/>
          </a:xfrm>
          <a:prstGeom prst="rect">
            <a:avLst/>
          </a:prstGeom>
        </p:spPr>
      </p:pic>
    </p:spTree>
    <p:extLst>
      <p:ext uri="{BB962C8B-B14F-4D97-AF65-F5344CB8AC3E}">
        <p14:creationId xmlns:p14="http://schemas.microsoft.com/office/powerpoint/2010/main" val="562740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315200" cy="779463"/>
          </a:xfrm>
        </p:spPr>
        <p:txBody>
          <a:bodyPr/>
          <a:lstStyle/>
          <a:p>
            <a:r>
              <a:rPr lang="en-US" dirty="0" smtClean="0">
                <a:solidFill>
                  <a:schemeClr val="bg1"/>
                </a:solidFill>
              </a:rPr>
              <a:t>2d. Research Methods</a:t>
            </a:r>
            <a:endParaRPr lang="en-US" dirty="0">
              <a:solidFill>
                <a:schemeClr val="bg1"/>
              </a:solidFill>
            </a:endParaRPr>
          </a:p>
        </p:txBody>
      </p:sp>
      <p:sp>
        <p:nvSpPr>
          <p:cNvPr id="3" name="Content Placeholder 2"/>
          <p:cNvSpPr>
            <a:spLocks noGrp="1"/>
          </p:cNvSpPr>
          <p:nvPr>
            <p:ph idx="1"/>
          </p:nvPr>
        </p:nvSpPr>
        <p:spPr>
          <a:xfrm>
            <a:off x="304800" y="1447800"/>
            <a:ext cx="4191000" cy="4648200"/>
          </a:xfrm>
        </p:spPr>
        <p:txBody>
          <a:bodyPr/>
          <a:lstStyle/>
          <a:p>
            <a:pPr marL="0" indent="0">
              <a:buNone/>
            </a:pPr>
            <a:r>
              <a:rPr lang="en-US" sz="1600" b="1" dirty="0" smtClean="0"/>
              <a:t>Library </a:t>
            </a:r>
            <a:r>
              <a:rPr lang="en-US" sz="1600" b="1" dirty="0" smtClean="0"/>
              <a:t>Advantages</a:t>
            </a:r>
          </a:p>
          <a:p>
            <a:r>
              <a:rPr lang="en-US" sz="1600" dirty="0"/>
              <a:t>Uses universal cataloging systems that classify and organize all resources</a:t>
            </a:r>
            <a:r>
              <a:rPr lang="en-US" sz="1600" dirty="0" smtClean="0"/>
              <a:t>.</a:t>
            </a:r>
          </a:p>
          <a:p>
            <a:r>
              <a:rPr lang="en-US" sz="1600" dirty="0" smtClean="0"/>
              <a:t>There are many different information sources in one location</a:t>
            </a:r>
          </a:p>
          <a:p>
            <a:r>
              <a:rPr lang="en-US" sz="1600" dirty="0" smtClean="0"/>
              <a:t>Free internet access</a:t>
            </a:r>
          </a:p>
          <a:p>
            <a:r>
              <a:rPr lang="en-US" sz="1600" dirty="0" smtClean="0"/>
              <a:t>You can take books home which is more convenient.</a:t>
            </a:r>
          </a:p>
          <a:p>
            <a:r>
              <a:rPr lang="en-US" sz="1600" dirty="0"/>
              <a:t>Has knowledgeable </a:t>
            </a:r>
            <a:r>
              <a:rPr lang="en-US" sz="1600" dirty="0" smtClean="0"/>
              <a:t>librarians </a:t>
            </a:r>
            <a:r>
              <a:rPr lang="en-US" sz="1600" dirty="0"/>
              <a:t>to help you locate resources</a:t>
            </a:r>
            <a:r>
              <a:rPr lang="en-US" sz="1600" dirty="0" smtClean="0"/>
              <a:t>.</a:t>
            </a:r>
          </a:p>
          <a:p>
            <a:r>
              <a:rPr lang="en-US" sz="1600" dirty="0"/>
              <a:t>Often has archived materials—newspapers and magazines—that date back many years</a:t>
            </a:r>
            <a:r>
              <a:rPr lang="en-US" sz="1600" dirty="0" smtClean="0"/>
              <a:t>.</a:t>
            </a:r>
          </a:p>
          <a:p>
            <a:r>
              <a:rPr lang="en-US" sz="1600" dirty="0"/>
              <a:t>Provides free access to journals, magazines, newspapers, encyclopedias, and other print reference works.</a:t>
            </a:r>
            <a:endParaRPr lang="en-US" sz="1600" dirty="0"/>
          </a:p>
        </p:txBody>
      </p:sp>
      <p:sp>
        <p:nvSpPr>
          <p:cNvPr id="5" name="Content Placeholder 2"/>
          <p:cNvSpPr txBox="1">
            <a:spLocks/>
          </p:cNvSpPr>
          <p:nvPr/>
        </p:nvSpPr>
        <p:spPr bwMode="auto">
          <a:xfrm>
            <a:off x="4724400" y="1447800"/>
            <a:ext cx="4131076"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smtClean="0"/>
              <a:t>Library Disadvantages</a:t>
            </a:r>
          </a:p>
          <a:p>
            <a:r>
              <a:rPr lang="en-US" sz="1600" dirty="0"/>
              <a:t>Resources can be checked out by other patrons and, therefore, may not always be available</a:t>
            </a:r>
            <a:r>
              <a:rPr lang="en-US" sz="1600" dirty="0" smtClean="0"/>
              <a:t>.</a:t>
            </a:r>
          </a:p>
          <a:p>
            <a:r>
              <a:rPr lang="en-US" sz="1600" dirty="0"/>
              <a:t>A library's publications cannot provide up-to-the-minute news and information the way Web sites can</a:t>
            </a:r>
            <a:r>
              <a:rPr lang="en-US" sz="1600" dirty="0" smtClean="0"/>
              <a:t>.</a:t>
            </a:r>
          </a:p>
          <a:p>
            <a:r>
              <a:rPr lang="en-US" sz="1600" dirty="0" smtClean="0"/>
              <a:t>You cannot check out reference books</a:t>
            </a:r>
          </a:p>
          <a:p>
            <a:r>
              <a:rPr lang="en-US" sz="1600" dirty="0"/>
              <a:t>Closes after hours.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4191000"/>
            <a:ext cx="4131076" cy="1755248"/>
          </a:xfrm>
          <a:prstGeom prst="rect">
            <a:avLst/>
          </a:prstGeom>
        </p:spPr>
      </p:pic>
    </p:spTree>
    <p:extLst>
      <p:ext uri="{BB962C8B-B14F-4D97-AF65-F5344CB8AC3E}">
        <p14:creationId xmlns:p14="http://schemas.microsoft.com/office/powerpoint/2010/main" val="2951888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315200" cy="779463"/>
          </a:xfrm>
        </p:spPr>
        <p:txBody>
          <a:bodyPr/>
          <a:lstStyle/>
          <a:p>
            <a:r>
              <a:rPr lang="en-US" dirty="0" smtClean="0">
                <a:solidFill>
                  <a:schemeClr val="bg1"/>
                </a:solidFill>
              </a:rPr>
              <a:t>2d. Research Methods</a:t>
            </a:r>
            <a:endParaRPr lang="en-US" dirty="0">
              <a:solidFill>
                <a:schemeClr val="bg1"/>
              </a:solidFill>
            </a:endParaRPr>
          </a:p>
        </p:txBody>
      </p:sp>
      <p:sp>
        <p:nvSpPr>
          <p:cNvPr id="3" name="Content Placeholder 2"/>
          <p:cNvSpPr>
            <a:spLocks noGrp="1"/>
          </p:cNvSpPr>
          <p:nvPr>
            <p:ph idx="1"/>
          </p:nvPr>
        </p:nvSpPr>
        <p:spPr>
          <a:xfrm>
            <a:off x="304800" y="1447800"/>
            <a:ext cx="4191000" cy="4648200"/>
          </a:xfrm>
        </p:spPr>
        <p:txBody>
          <a:bodyPr/>
          <a:lstStyle/>
          <a:p>
            <a:pPr marL="0" indent="0">
              <a:buNone/>
            </a:pPr>
            <a:r>
              <a:rPr lang="en-US" sz="1600" b="1" dirty="0"/>
              <a:t>Books and </a:t>
            </a:r>
            <a:r>
              <a:rPr lang="en-US" sz="1600" b="1" dirty="0" smtClean="0"/>
              <a:t>Periodicals </a:t>
            </a:r>
            <a:r>
              <a:rPr lang="en-US" sz="1600" b="1" dirty="0" smtClean="0"/>
              <a:t>Advantages</a:t>
            </a:r>
          </a:p>
          <a:p>
            <a:pPr eaLnBrk="0" hangingPunct="0">
              <a:spcBef>
                <a:spcPct val="0"/>
              </a:spcBef>
            </a:pPr>
            <a:r>
              <a:rPr lang="en-US" altLang="en-US" sz="1600" dirty="0" smtClean="0"/>
              <a:t>Thorough </a:t>
            </a:r>
            <a:r>
              <a:rPr lang="en-US" altLang="en-US" sz="1600" dirty="0"/>
              <a:t>overview of a </a:t>
            </a:r>
            <a:r>
              <a:rPr lang="en-US" altLang="en-US" sz="1600" dirty="0" smtClean="0"/>
              <a:t>topic. </a:t>
            </a:r>
            <a:endParaRPr lang="en-US" altLang="en-US" sz="1600" dirty="0"/>
          </a:p>
          <a:p>
            <a:pPr eaLnBrk="0" hangingPunct="0">
              <a:spcBef>
                <a:spcPct val="0"/>
              </a:spcBef>
            </a:pPr>
            <a:r>
              <a:rPr lang="en-US" altLang="en-US" sz="1600" dirty="0"/>
              <a:t>Quality checked by </a:t>
            </a:r>
            <a:r>
              <a:rPr lang="en-US" altLang="en-US" sz="1600" dirty="0" smtClean="0"/>
              <a:t>publisher.</a:t>
            </a:r>
            <a:endParaRPr lang="en-US" altLang="en-US" sz="1600" dirty="0"/>
          </a:p>
          <a:p>
            <a:pPr eaLnBrk="0" hangingPunct="0">
              <a:spcBef>
                <a:spcPct val="0"/>
              </a:spcBef>
            </a:pPr>
            <a:r>
              <a:rPr lang="en-US" altLang="en-US" sz="1600" dirty="0"/>
              <a:t>Usually </a:t>
            </a:r>
            <a:r>
              <a:rPr lang="en-US" altLang="en-US" sz="1600" dirty="0" smtClean="0"/>
              <a:t>well-researched.</a:t>
            </a:r>
            <a:endParaRPr lang="en-US" altLang="en-US" sz="1600" dirty="0"/>
          </a:p>
          <a:p>
            <a:pPr eaLnBrk="0" hangingPunct="0">
              <a:spcBef>
                <a:spcPct val="0"/>
              </a:spcBef>
            </a:pPr>
            <a:r>
              <a:rPr lang="en-US" altLang="en-US" sz="1600" dirty="0"/>
              <a:t>Include references to other sources you can </a:t>
            </a:r>
            <a:r>
              <a:rPr lang="en-US" altLang="en-US" sz="1600" dirty="0" smtClean="0"/>
              <a:t>use.</a:t>
            </a:r>
            <a:endParaRPr lang="en-US" altLang="en-US" sz="1600" dirty="0"/>
          </a:p>
        </p:txBody>
      </p:sp>
      <p:sp>
        <p:nvSpPr>
          <p:cNvPr id="5" name="Content Placeholder 2"/>
          <p:cNvSpPr txBox="1">
            <a:spLocks/>
          </p:cNvSpPr>
          <p:nvPr/>
        </p:nvSpPr>
        <p:spPr bwMode="auto">
          <a:xfrm>
            <a:off x="4724400" y="1447800"/>
            <a:ext cx="4131076"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b="1" dirty="0"/>
              <a:t>Books and </a:t>
            </a:r>
            <a:r>
              <a:rPr lang="en-US" sz="1600" b="1" dirty="0" smtClean="0"/>
              <a:t>Periodicals  Disadvantages</a:t>
            </a:r>
          </a:p>
          <a:p>
            <a:pPr>
              <a:spcBef>
                <a:spcPts val="0"/>
              </a:spcBef>
            </a:pPr>
            <a:r>
              <a:rPr lang="en-US" sz="1600" dirty="0" smtClean="0"/>
              <a:t>Because it can take years to write and publish books they are not always the best sources for current topic.</a:t>
            </a:r>
          </a:p>
          <a:p>
            <a:pPr>
              <a:spcBef>
                <a:spcPts val="0"/>
              </a:spcBef>
            </a:pPr>
            <a:r>
              <a:rPr lang="en-US" sz="1600" dirty="0" smtClean="0"/>
              <a:t>Scholarly </a:t>
            </a:r>
            <a:r>
              <a:rPr lang="en-US" sz="1600" dirty="0"/>
              <a:t>journals include information of academic interest, so they are not the best sources for general interest topics. </a:t>
            </a:r>
            <a:endParaRPr lang="en-US" sz="1600" dirty="0" smtClean="0"/>
          </a:p>
          <a:p>
            <a:pPr>
              <a:spcBef>
                <a:spcPts val="0"/>
              </a:spcBef>
            </a:pPr>
            <a:endParaRPr lang="en-US" sz="16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352800"/>
            <a:ext cx="4343400" cy="2905734"/>
          </a:xfrm>
          <a:prstGeom prst="rect">
            <a:avLst/>
          </a:prstGeom>
        </p:spPr>
      </p:pic>
    </p:spTree>
    <p:extLst>
      <p:ext uri="{BB962C8B-B14F-4D97-AF65-F5344CB8AC3E}">
        <p14:creationId xmlns:p14="http://schemas.microsoft.com/office/powerpoint/2010/main" val="2191314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315200" cy="779463"/>
          </a:xfrm>
        </p:spPr>
        <p:txBody>
          <a:bodyPr/>
          <a:lstStyle/>
          <a:p>
            <a:r>
              <a:rPr lang="en-US" dirty="0" smtClean="0">
                <a:solidFill>
                  <a:schemeClr val="bg1"/>
                </a:solidFill>
              </a:rPr>
              <a:t>2d. Research Methods</a:t>
            </a:r>
            <a:endParaRPr lang="en-US" dirty="0">
              <a:solidFill>
                <a:schemeClr val="bg1"/>
              </a:solidFill>
            </a:endParaRPr>
          </a:p>
        </p:txBody>
      </p:sp>
      <p:sp>
        <p:nvSpPr>
          <p:cNvPr id="3" name="Content Placeholder 2"/>
          <p:cNvSpPr>
            <a:spLocks noGrp="1"/>
          </p:cNvSpPr>
          <p:nvPr>
            <p:ph idx="1"/>
          </p:nvPr>
        </p:nvSpPr>
        <p:spPr>
          <a:xfrm>
            <a:off x="304800" y="1443361"/>
            <a:ext cx="4191000" cy="4648200"/>
          </a:xfrm>
        </p:spPr>
        <p:txBody>
          <a:bodyPr/>
          <a:lstStyle/>
          <a:p>
            <a:pPr marL="0" indent="0">
              <a:buNone/>
            </a:pPr>
            <a:r>
              <a:rPr lang="en-US" sz="1600" b="1" dirty="0" smtClean="0"/>
              <a:t>Internet </a:t>
            </a:r>
            <a:r>
              <a:rPr lang="en-US" sz="1600" b="1" dirty="0" smtClean="0"/>
              <a:t>Advantages</a:t>
            </a:r>
          </a:p>
          <a:p>
            <a:r>
              <a:rPr lang="en-US" sz="1600" dirty="0"/>
              <a:t>They're familiar, easy to search and use</a:t>
            </a:r>
          </a:p>
          <a:p>
            <a:r>
              <a:rPr lang="en-US" sz="1600" dirty="0"/>
              <a:t>Online resources can be accessed 24 hours a day, 7 days a week.</a:t>
            </a:r>
          </a:p>
          <a:p>
            <a:r>
              <a:rPr lang="en-US" sz="1600" dirty="0" smtClean="0"/>
              <a:t>Great </a:t>
            </a:r>
            <a:r>
              <a:rPr lang="en-US" sz="1600" dirty="0"/>
              <a:t>sources for background information on a subject or topic overviews</a:t>
            </a:r>
          </a:p>
          <a:p>
            <a:r>
              <a:rPr lang="en-US" sz="1600" dirty="0"/>
              <a:t>Great for finding recent, local, or personal information such as current news, government information, organizations, opinions, personal stories, and more </a:t>
            </a:r>
          </a:p>
          <a:p>
            <a:r>
              <a:rPr lang="en-US" sz="1600" dirty="0"/>
              <a:t>Tons of information, usually freely available to </a:t>
            </a:r>
            <a:r>
              <a:rPr lang="en-US" sz="1600" dirty="0" smtClean="0"/>
              <a:t>you.</a:t>
            </a:r>
            <a:endParaRPr lang="en-US" sz="1600" dirty="0"/>
          </a:p>
          <a:p>
            <a:r>
              <a:rPr lang="en-US" sz="1600" dirty="0" smtClean="0"/>
              <a:t>Provides </a:t>
            </a:r>
            <a:r>
              <a:rPr lang="en-US" sz="1600" dirty="0"/>
              <a:t>access to many newspapers, magazines, journals, and encyclopedias</a:t>
            </a:r>
            <a:r>
              <a:rPr lang="en-US" sz="1600" dirty="0" smtClean="0"/>
              <a:t>.</a:t>
            </a:r>
          </a:p>
          <a:p>
            <a:r>
              <a:rPr lang="en-US" sz="1600" dirty="0"/>
              <a:t>Web sites can be constantly updated to provide breaking news and timely information</a:t>
            </a:r>
            <a:r>
              <a:rPr lang="en-US" sz="1600" dirty="0" smtClean="0"/>
              <a:t>.</a:t>
            </a:r>
          </a:p>
          <a:p>
            <a:endParaRPr lang="en-US" sz="1600" dirty="0"/>
          </a:p>
        </p:txBody>
      </p:sp>
      <p:sp>
        <p:nvSpPr>
          <p:cNvPr id="5" name="Content Placeholder 2"/>
          <p:cNvSpPr txBox="1">
            <a:spLocks/>
          </p:cNvSpPr>
          <p:nvPr/>
        </p:nvSpPr>
        <p:spPr bwMode="auto">
          <a:xfrm>
            <a:off x="4724400" y="1447800"/>
            <a:ext cx="4131076"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smtClean="0"/>
              <a:t>Internet Disadvantages</a:t>
            </a:r>
          </a:p>
          <a:p>
            <a:r>
              <a:rPr lang="en-US" sz="1600" dirty="0"/>
              <a:t>Has no system that catalogs and organizes all resources</a:t>
            </a:r>
            <a:r>
              <a:rPr lang="en-US" sz="1600" dirty="0" smtClean="0"/>
              <a:t>.</a:t>
            </a:r>
          </a:p>
          <a:p>
            <a:r>
              <a:rPr lang="en-US" sz="1600" dirty="0" smtClean="0"/>
              <a:t>The </a:t>
            </a:r>
            <a:r>
              <a:rPr lang="en-US" sz="1600" dirty="0"/>
              <a:t>internet is full of advertising and paywalls</a:t>
            </a:r>
          </a:p>
          <a:p>
            <a:r>
              <a:rPr lang="en-US" sz="1600" dirty="0"/>
              <a:t>There's no quality control; anyone can create content, and it's often hard to figure out where information came from</a:t>
            </a:r>
          </a:p>
          <a:p>
            <a:r>
              <a:rPr lang="en-US" sz="1600" dirty="0"/>
              <a:t>Top search results are often paid for; you may not be seeing the whole picture</a:t>
            </a:r>
          </a:p>
          <a:p>
            <a:r>
              <a:rPr lang="en-US" sz="1600" dirty="0"/>
              <a:t>There's misinformation and “fake news” to dig through, so you need to spend more time judging the credibility of </a:t>
            </a:r>
            <a:r>
              <a:rPr lang="en-US" sz="1600" dirty="0" smtClean="0"/>
              <a:t>sources.</a:t>
            </a:r>
          </a:p>
          <a:p>
            <a:r>
              <a:rPr lang="en-US" sz="1600" dirty="0"/>
              <a:t>Some electronic resources are only available through a subscription</a:t>
            </a:r>
            <a:r>
              <a:rPr lang="en-US" sz="1600" dirty="0" smtClean="0"/>
              <a:t>.</a:t>
            </a:r>
          </a:p>
          <a:p>
            <a:r>
              <a:rPr lang="en-US" sz="1600" dirty="0"/>
              <a:t>Does not have knowledgeable librarians who can help you find resources.</a:t>
            </a:r>
            <a:endParaRPr lang="en-US" sz="1600" dirty="0"/>
          </a:p>
        </p:txBody>
      </p:sp>
    </p:spTree>
    <p:extLst>
      <p:ext uri="{BB962C8B-B14F-4D97-AF65-F5344CB8AC3E}">
        <p14:creationId xmlns:p14="http://schemas.microsoft.com/office/powerpoint/2010/main" val="666069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146844"/>
            <a:ext cx="7086600" cy="792162"/>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Requirement 3</a:t>
            </a:r>
            <a:endParaRPr lang="en-US" altLang="en-US" b="1" dirty="0">
              <a:solidFill>
                <a:schemeClr val="bg1"/>
              </a:solidFill>
            </a:endParaRPr>
          </a:p>
        </p:txBody>
      </p:sp>
      <p:sp>
        <p:nvSpPr>
          <p:cNvPr id="17411" name="Rectangle 3"/>
          <p:cNvSpPr>
            <a:spLocks noGrp="1" noChangeArrowheads="1"/>
          </p:cNvSpPr>
          <p:nvPr>
            <p:ph type="body" idx="1"/>
          </p:nvPr>
        </p:nvSpPr>
        <p:spPr>
          <a:xfrm>
            <a:off x="304800" y="1600200"/>
            <a:ext cx="8305800" cy="4724400"/>
          </a:xfrm>
        </p:spPr>
        <p:txBody>
          <a:bodyPr/>
          <a:lstStyle/>
          <a:p>
            <a:pPr>
              <a:buFont typeface="+mj-lt"/>
              <a:buAutoNum type="arabicPeriod" startAt="3"/>
            </a:pPr>
            <a:r>
              <a:rPr lang="en-US" sz="1800" dirty="0"/>
              <a:t>Get a note from the principal of your school (or another school official named by the principal) that states that during the past year your behavior, leadership, and service have been satisfactory. If you are home-schooled or your school environment does not include a principal, you may obtain a note from a counterpart such as your parent.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76200"/>
            <a:ext cx="914400" cy="93345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3429000"/>
            <a:ext cx="6781800" cy="2386302"/>
          </a:xfrm>
          <a:prstGeom prst="rect">
            <a:avLst/>
          </a:prstGeom>
        </p:spPr>
      </p:pic>
    </p:spTree>
    <p:extLst>
      <p:ext uri="{BB962C8B-B14F-4D97-AF65-F5344CB8AC3E}">
        <p14:creationId xmlns:p14="http://schemas.microsoft.com/office/powerpoint/2010/main" val="1601028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146844"/>
            <a:ext cx="7086600" cy="792162"/>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Requirement 4</a:t>
            </a:r>
            <a:endParaRPr lang="en-US" altLang="en-US" b="1" dirty="0">
              <a:solidFill>
                <a:schemeClr val="bg1"/>
              </a:solidFill>
            </a:endParaRPr>
          </a:p>
        </p:txBody>
      </p:sp>
      <p:sp>
        <p:nvSpPr>
          <p:cNvPr id="17411" name="Rectangle 3"/>
          <p:cNvSpPr>
            <a:spLocks noGrp="1" noChangeArrowheads="1"/>
          </p:cNvSpPr>
          <p:nvPr>
            <p:ph type="body" idx="1"/>
          </p:nvPr>
        </p:nvSpPr>
        <p:spPr>
          <a:xfrm>
            <a:off x="304800" y="1600200"/>
            <a:ext cx="4724400" cy="4724400"/>
          </a:xfrm>
        </p:spPr>
        <p:txBody>
          <a:bodyPr/>
          <a:lstStyle/>
          <a:p>
            <a:pPr>
              <a:buFont typeface="+mj-lt"/>
              <a:buAutoNum type="arabicPeriod" startAt="4"/>
            </a:pPr>
            <a:r>
              <a:rPr lang="en-US" sz="1800" dirty="0"/>
              <a:t>Do ONE of the following:</a:t>
            </a:r>
          </a:p>
          <a:p>
            <a:pPr lvl="1">
              <a:buFont typeface="+mj-lt"/>
              <a:buAutoNum type="alphaLcPeriod"/>
            </a:pPr>
            <a:r>
              <a:rPr lang="en-US" sz="1800" dirty="0"/>
              <a:t>Show that you have taken part in an extracurricular school activity, and discuss with your counselor the benefits of participation and what you learned about the importance of teamwork.</a:t>
            </a:r>
          </a:p>
          <a:p>
            <a:pPr lvl="1">
              <a:buFont typeface="+mj-lt"/>
              <a:buAutoNum type="alphaLcPeriod"/>
            </a:pPr>
            <a:r>
              <a:rPr lang="en-US" sz="1800" dirty="0"/>
              <a:t>Discuss your participation in a school project during the past semester where you were a part of a team. Tell about the positive contributions you made to the team and the project.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76200"/>
            <a:ext cx="914400" cy="93345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1905000"/>
            <a:ext cx="4094149" cy="3248025"/>
          </a:xfrm>
          <a:prstGeom prst="rect">
            <a:avLst/>
          </a:prstGeom>
        </p:spPr>
      </p:pic>
    </p:spTree>
    <p:extLst>
      <p:ext uri="{BB962C8B-B14F-4D97-AF65-F5344CB8AC3E}">
        <p14:creationId xmlns:p14="http://schemas.microsoft.com/office/powerpoint/2010/main" val="685590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5486400" cy="5257800"/>
          </a:xfrm>
        </p:spPr>
        <p:txBody>
          <a:bodyPr/>
          <a:lstStyle/>
          <a:p>
            <a:pPr marL="0" indent="0">
              <a:buNone/>
            </a:pPr>
            <a:r>
              <a:rPr lang="en-US" sz="2000" b="1" dirty="0" smtClean="0"/>
              <a:t>Benefits of extracurricular activities</a:t>
            </a:r>
          </a:p>
          <a:p>
            <a:pPr>
              <a:buFont typeface="+mj-lt"/>
              <a:buAutoNum type="arabicPeriod"/>
            </a:pPr>
            <a:r>
              <a:rPr lang="en-US" sz="1600" b="1" dirty="0" smtClean="0"/>
              <a:t>Improved </a:t>
            </a:r>
            <a:r>
              <a:rPr lang="en-US" sz="1600" b="1" dirty="0"/>
              <a:t>Academic </a:t>
            </a:r>
            <a:r>
              <a:rPr lang="en-US" sz="1600" b="1" dirty="0" smtClean="0"/>
              <a:t>Performance </a:t>
            </a:r>
            <a:r>
              <a:rPr lang="en-US" sz="1600" dirty="0" smtClean="0"/>
              <a:t>- </a:t>
            </a:r>
            <a:r>
              <a:rPr lang="en-US" sz="1600" dirty="0"/>
              <a:t>students who participate in them </a:t>
            </a:r>
            <a:r>
              <a:rPr lang="en-US" sz="1600" dirty="0" smtClean="0"/>
              <a:t>typically have </a:t>
            </a:r>
            <a:r>
              <a:rPr lang="en-US" sz="1600" dirty="0"/>
              <a:t>higher grades, more positive attitudes toward school and higher academic aspirations</a:t>
            </a:r>
            <a:r>
              <a:rPr lang="en-US" sz="1600" dirty="0" smtClean="0"/>
              <a:t>.</a:t>
            </a:r>
          </a:p>
          <a:p>
            <a:pPr>
              <a:buFont typeface="+mj-lt"/>
              <a:buAutoNum type="arabicPeriod"/>
            </a:pPr>
            <a:r>
              <a:rPr lang="en-US" sz="1600" b="1" dirty="0"/>
              <a:t>Explore Interests and Create Broader Perspectives</a:t>
            </a:r>
            <a:r>
              <a:rPr lang="en-US" sz="1600" dirty="0"/>
              <a:t> - When you participate in multiple different activities, you’ll get the opportunity to explore a range of interests and unlock passions you never knew you had!</a:t>
            </a:r>
          </a:p>
          <a:p>
            <a:pPr>
              <a:buFont typeface="+mj-lt"/>
              <a:buAutoNum type="arabicPeriod"/>
            </a:pPr>
            <a:r>
              <a:rPr lang="en-US" sz="1600" b="1" dirty="0"/>
              <a:t>Higher </a:t>
            </a:r>
            <a:r>
              <a:rPr lang="en-US" sz="1600" b="1" dirty="0" smtClean="0"/>
              <a:t>Self-esteem - </a:t>
            </a:r>
            <a:r>
              <a:rPr lang="en-US" sz="1600" dirty="0"/>
              <a:t>The more you achieve success through activities you’re passionate about, the more your self confidence will improve.</a:t>
            </a:r>
            <a:endParaRPr lang="en-US" sz="1600" b="1" dirty="0"/>
          </a:p>
          <a:p>
            <a:pPr>
              <a:buFont typeface="+mj-lt"/>
              <a:buAutoNum type="arabicPeriod"/>
            </a:pPr>
            <a:r>
              <a:rPr lang="en-US" sz="1600" b="1" dirty="0"/>
              <a:t>Social </a:t>
            </a:r>
            <a:r>
              <a:rPr lang="en-US" sz="1600" b="1" dirty="0" smtClean="0"/>
              <a:t>Opportunities - </a:t>
            </a:r>
            <a:r>
              <a:rPr lang="en-US" sz="1600" dirty="0"/>
              <a:t>one of the easiest ways to make friends is through extracurricular activities</a:t>
            </a:r>
            <a:r>
              <a:rPr lang="en-US" sz="1600" dirty="0" smtClean="0"/>
              <a:t>!</a:t>
            </a:r>
          </a:p>
          <a:p>
            <a:pPr>
              <a:buFont typeface="+mj-lt"/>
              <a:buAutoNum type="arabicPeriod"/>
            </a:pPr>
            <a:r>
              <a:rPr lang="en-US" sz="1600" b="1" dirty="0"/>
              <a:t>Productive </a:t>
            </a:r>
            <a:r>
              <a:rPr lang="en-US" sz="1600" b="1" dirty="0" smtClean="0"/>
              <a:t>Breaks - </a:t>
            </a:r>
            <a:r>
              <a:rPr lang="en-US" sz="1600" dirty="0"/>
              <a:t>Extracurricular activities give you something fun to do aside from school</a:t>
            </a:r>
            <a:r>
              <a:rPr lang="en-US" sz="1600" dirty="0" smtClean="0"/>
              <a:t>.</a:t>
            </a:r>
          </a:p>
        </p:txBody>
      </p:sp>
      <p:sp>
        <p:nvSpPr>
          <p:cNvPr id="4" name="Title 1"/>
          <p:cNvSpPr txBox="1">
            <a:spLocks/>
          </p:cNvSpPr>
          <p:nvPr/>
        </p:nvSpPr>
        <p:spPr bwMode="auto">
          <a:xfrm>
            <a:off x="381000" y="152400"/>
            <a:ext cx="7315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a:lstStyle>
          <a:p>
            <a:r>
              <a:rPr lang="en-US" dirty="0" smtClean="0">
                <a:solidFill>
                  <a:schemeClr val="bg1"/>
                </a:solidFill>
              </a:rPr>
              <a:t>4a. Extracurricular Activities</a:t>
            </a:r>
            <a:endParaRPr lang="en-US" dirty="0">
              <a:solidFill>
                <a:schemeClr val="bg1"/>
              </a:solidFill>
            </a:endParaRPr>
          </a:p>
        </p:txBody>
      </p:sp>
      <p:pic>
        <p:nvPicPr>
          <p:cNvPr id="5" name="Picture 4"/>
          <p:cNvPicPr>
            <a:picLocks noChangeAspect="1"/>
          </p:cNvPicPr>
          <p:nvPr/>
        </p:nvPicPr>
        <p:blipFill>
          <a:blip r:embed="rId2"/>
          <a:stretch>
            <a:fillRect/>
          </a:stretch>
        </p:blipFill>
        <p:spPr>
          <a:xfrm>
            <a:off x="6019800" y="1905000"/>
            <a:ext cx="2857500" cy="2609850"/>
          </a:xfrm>
          <a:prstGeom prst="rect">
            <a:avLst/>
          </a:prstGeom>
        </p:spPr>
      </p:pic>
    </p:spTree>
    <p:extLst>
      <p:ext uri="{BB962C8B-B14F-4D97-AF65-F5344CB8AC3E}">
        <p14:creationId xmlns:p14="http://schemas.microsoft.com/office/powerpoint/2010/main" val="3664921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001000" cy="5257800"/>
          </a:xfrm>
        </p:spPr>
        <p:txBody>
          <a:bodyPr/>
          <a:lstStyle/>
          <a:p>
            <a:pPr marL="0" indent="0">
              <a:buNone/>
            </a:pPr>
            <a:r>
              <a:rPr lang="en-US" sz="2000" b="1" dirty="0" smtClean="0"/>
              <a:t>Benefits of extracurricular activities (continued)</a:t>
            </a:r>
          </a:p>
          <a:p>
            <a:pPr>
              <a:buFont typeface="+mj-lt"/>
              <a:buAutoNum type="arabicPeriod" startAt="7"/>
            </a:pPr>
            <a:r>
              <a:rPr lang="en-US" sz="1600" b="1" dirty="0" smtClean="0"/>
              <a:t>Essential </a:t>
            </a:r>
            <a:r>
              <a:rPr lang="en-US" sz="1600" b="1" dirty="0"/>
              <a:t>Life </a:t>
            </a:r>
            <a:r>
              <a:rPr lang="en-US" sz="1600" b="1" dirty="0" smtClean="0"/>
              <a:t>Skills - </a:t>
            </a:r>
            <a:r>
              <a:rPr lang="en-US" sz="1600" dirty="0"/>
              <a:t>one of the greatest advantages extracurricular activities give you are “real world” skills</a:t>
            </a:r>
            <a:r>
              <a:rPr lang="en-US" sz="1600" dirty="0" smtClean="0"/>
              <a:t>.</a:t>
            </a:r>
          </a:p>
          <a:p>
            <a:pPr marL="457200" lvl="1" indent="0">
              <a:buNone/>
            </a:pPr>
            <a:r>
              <a:rPr lang="en-US" sz="1400" dirty="0"/>
              <a:t>These skills include (but are not limited to):</a:t>
            </a:r>
          </a:p>
          <a:p>
            <a:pPr lvl="1"/>
            <a:r>
              <a:rPr lang="en-US" sz="1400" dirty="0"/>
              <a:t>Goal setting</a:t>
            </a:r>
          </a:p>
          <a:p>
            <a:pPr lvl="1"/>
            <a:r>
              <a:rPr lang="en-US" sz="1400" dirty="0"/>
              <a:t>Teamwork</a:t>
            </a:r>
          </a:p>
          <a:p>
            <a:pPr lvl="1"/>
            <a:r>
              <a:rPr lang="en-US" sz="1400" dirty="0"/>
              <a:t>Time management</a:t>
            </a:r>
          </a:p>
          <a:p>
            <a:pPr lvl="1"/>
            <a:r>
              <a:rPr lang="en-US" sz="1400" dirty="0" smtClean="0"/>
              <a:t>Prioritizing</a:t>
            </a:r>
            <a:endParaRPr lang="en-US" sz="1400" dirty="0"/>
          </a:p>
          <a:p>
            <a:pPr lvl="1"/>
            <a:r>
              <a:rPr lang="en-US" sz="1400" dirty="0"/>
              <a:t>Problem solving</a:t>
            </a:r>
          </a:p>
          <a:p>
            <a:pPr lvl="1"/>
            <a:r>
              <a:rPr lang="en-US" sz="1400" dirty="0"/>
              <a:t>Analytical thinking</a:t>
            </a:r>
          </a:p>
          <a:p>
            <a:pPr lvl="1"/>
            <a:r>
              <a:rPr lang="en-US" sz="1400" dirty="0"/>
              <a:t>Leadership</a:t>
            </a:r>
          </a:p>
          <a:p>
            <a:pPr lvl="1"/>
            <a:r>
              <a:rPr lang="en-US" sz="1400" dirty="0"/>
              <a:t>Public speaking</a:t>
            </a:r>
          </a:p>
          <a:p>
            <a:pPr>
              <a:buFont typeface="+mj-lt"/>
              <a:buAutoNum type="arabicPeriod" startAt="7"/>
            </a:pPr>
            <a:r>
              <a:rPr lang="en-US" sz="1600" b="1" dirty="0" smtClean="0"/>
              <a:t>Resumes - </a:t>
            </a:r>
            <a:r>
              <a:rPr lang="en-US" sz="1600" dirty="0"/>
              <a:t>Without much previous work experience, one of the only ways hiring managers can assess your ability and work ethic is through your extracurricular activities</a:t>
            </a:r>
            <a:r>
              <a:rPr lang="en-US" sz="1600" dirty="0" smtClean="0"/>
              <a:t>.</a:t>
            </a:r>
          </a:p>
          <a:p>
            <a:pPr>
              <a:buFont typeface="+mj-lt"/>
              <a:buAutoNum type="arabicPeriod" startAt="7"/>
            </a:pPr>
            <a:r>
              <a:rPr lang="en-US" sz="1600" b="1" dirty="0"/>
              <a:t>University </a:t>
            </a:r>
            <a:r>
              <a:rPr lang="en-US" sz="1600" b="1" dirty="0" smtClean="0"/>
              <a:t>Applications - </a:t>
            </a:r>
            <a:r>
              <a:rPr lang="en-US" sz="1600" dirty="0"/>
              <a:t>Universities </a:t>
            </a:r>
            <a:r>
              <a:rPr lang="en-US" sz="1600" dirty="0" smtClean="0"/>
              <a:t>want </a:t>
            </a:r>
            <a:r>
              <a:rPr lang="en-US" sz="1600" dirty="0"/>
              <a:t>to see that you’ve gone above and beyond in your intended area of study and have made a difference and/or excelled your field.</a:t>
            </a:r>
            <a:endParaRPr lang="en-US" sz="1600" b="1" dirty="0"/>
          </a:p>
          <a:p>
            <a:pPr>
              <a:buFont typeface="+mj-lt"/>
              <a:buAutoNum type="arabicPeriod" startAt="7"/>
            </a:pPr>
            <a:endParaRPr lang="en-US" sz="1600" b="1" dirty="0"/>
          </a:p>
          <a:p>
            <a:pPr>
              <a:buFont typeface="+mj-lt"/>
              <a:buAutoNum type="arabicPeriod" startAt="7"/>
            </a:pPr>
            <a:endParaRPr lang="en-US" sz="1600" b="1" dirty="0"/>
          </a:p>
          <a:p>
            <a:pPr>
              <a:buFont typeface="+mj-lt"/>
              <a:buAutoNum type="arabicPeriod" startAt="7"/>
            </a:pPr>
            <a:endParaRPr lang="en-US" sz="1600" b="1" dirty="0"/>
          </a:p>
          <a:p>
            <a:pPr>
              <a:buFont typeface="+mj-lt"/>
              <a:buAutoNum type="arabicPeriod" startAt="7"/>
            </a:pPr>
            <a:endParaRPr lang="en-US" sz="1600" b="1" dirty="0"/>
          </a:p>
          <a:p>
            <a:endParaRPr lang="en-US" sz="1600" dirty="0"/>
          </a:p>
        </p:txBody>
      </p:sp>
      <p:sp>
        <p:nvSpPr>
          <p:cNvPr id="4" name="Title 1"/>
          <p:cNvSpPr txBox="1">
            <a:spLocks/>
          </p:cNvSpPr>
          <p:nvPr/>
        </p:nvSpPr>
        <p:spPr bwMode="auto">
          <a:xfrm>
            <a:off x="381000" y="152400"/>
            <a:ext cx="7315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a:lstStyle>
          <a:p>
            <a:r>
              <a:rPr lang="en-US" dirty="0" smtClean="0">
                <a:solidFill>
                  <a:schemeClr val="bg1"/>
                </a:solidFill>
              </a:rPr>
              <a:t>4a. Extracurricular Activities</a:t>
            </a:r>
            <a:endParaRPr lang="en-US" dirty="0">
              <a:solidFill>
                <a:schemeClr val="bg1"/>
              </a:solidFill>
            </a:endParaRPr>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1000" y="1981200"/>
            <a:ext cx="4532243" cy="2895600"/>
          </a:xfrm>
          <a:prstGeom prst="rect">
            <a:avLst/>
          </a:prstGeom>
        </p:spPr>
      </p:pic>
    </p:spTree>
    <p:extLst>
      <p:ext uri="{BB962C8B-B14F-4D97-AF65-F5344CB8AC3E}">
        <p14:creationId xmlns:p14="http://schemas.microsoft.com/office/powerpoint/2010/main" val="2794900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153400" cy="5257800"/>
          </a:xfrm>
        </p:spPr>
        <p:txBody>
          <a:bodyPr/>
          <a:lstStyle/>
          <a:p>
            <a:pPr marL="0" indent="0">
              <a:buNone/>
            </a:pPr>
            <a:r>
              <a:rPr lang="en-US" sz="2000" b="1" dirty="0" smtClean="0"/>
              <a:t>The Importance of Teamwork</a:t>
            </a:r>
          </a:p>
          <a:p>
            <a:pPr>
              <a:buFont typeface="+mj-lt"/>
              <a:buAutoNum type="arabicPeriod"/>
            </a:pPr>
            <a:r>
              <a:rPr lang="en-US" sz="1600" b="1" dirty="0" smtClean="0"/>
              <a:t>Teaches </a:t>
            </a:r>
            <a:r>
              <a:rPr lang="en-US" sz="1600" b="1" dirty="0"/>
              <a:t>essential social skills.</a:t>
            </a:r>
          </a:p>
          <a:p>
            <a:pPr lvl="1">
              <a:buFont typeface="+mj-lt"/>
              <a:buAutoNum type="alphaLcPeriod"/>
            </a:pPr>
            <a:r>
              <a:rPr lang="en-US" sz="1300" dirty="0"/>
              <a:t>Teamwork teaches essential communication and social skills, such as active listening and effective speaking.</a:t>
            </a:r>
          </a:p>
          <a:p>
            <a:pPr lvl="1">
              <a:buFont typeface="+mj-lt"/>
              <a:buAutoNum type="alphaLcPeriod"/>
            </a:pPr>
            <a:r>
              <a:rPr lang="en-US" sz="1300" dirty="0"/>
              <a:t>When working as a team, students learn how to listen to their leaders and coaches in order to perform their individual roles. Students learn how to listen to one another in order to function as a cohesive unit.</a:t>
            </a:r>
          </a:p>
          <a:p>
            <a:pPr lvl="1">
              <a:buFont typeface="+mj-lt"/>
              <a:buAutoNum type="alphaLcPeriod"/>
            </a:pPr>
            <a:r>
              <a:rPr lang="en-US" sz="1300" dirty="0"/>
              <a:t>Teamwork teaches students how to respectfully and confidently express their ideas and opinions effectively in a group setting.</a:t>
            </a:r>
          </a:p>
          <a:p>
            <a:pPr lvl="1">
              <a:buFont typeface="+mj-lt"/>
              <a:buAutoNum type="alphaLcPeriod"/>
            </a:pPr>
            <a:r>
              <a:rPr lang="en-US" sz="1300" dirty="0"/>
              <a:t>It’s important for students to recognize that speaking is not the same as talking. Speaking is about understanding how to communicate with an audience.</a:t>
            </a:r>
          </a:p>
          <a:p>
            <a:pPr lvl="1">
              <a:buFont typeface="+mj-lt"/>
              <a:buAutoNum type="alphaLcPeriod"/>
            </a:pPr>
            <a:r>
              <a:rPr lang="en-US" sz="1300" dirty="0"/>
              <a:t>The way in which a student speaks to other group members demonstrates her level of understanding and respect for others</a:t>
            </a:r>
            <a:r>
              <a:rPr lang="en-US" sz="1300" dirty="0" smtClean="0"/>
              <a:t>.</a:t>
            </a:r>
          </a:p>
          <a:p>
            <a:pPr>
              <a:buFont typeface="+mj-lt"/>
              <a:buAutoNum type="arabicPeriod"/>
            </a:pPr>
            <a:r>
              <a:rPr lang="en-US" sz="1600" b="1" dirty="0" smtClean="0"/>
              <a:t>Improves self-confidence.</a:t>
            </a:r>
          </a:p>
          <a:p>
            <a:pPr lvl="1">
              <a:buFont typeface="+mj-lt"/>
              <a:buAutoNum type="alphaLcPeriod"/>
            </a:pPr>
            <a:r>
              <a:rPr lang="en-US" sz="1300" dirty="0" smtClean="0"/>
              <a:t>Teamwork </a:t>
            </a:r>
            <a:r>
              <a:rPr lang="en-US" sz="1300" dirty="0"/>
              <a:t>teaches students that their voices are respected and valued.</a:t>
            </a:r>
          </a:p>
          <a:p>
            <a:pPr lvl="1">
              <a:buFont typeface="+mj-lt"/>
              <a:buAutoNum type="alphaLcPeriod"/>
            </a:pPr>
            <a:r>
              <a:rPr lang="en-US" sz="1300" dirty="0"/>
              <a:t>Knowing that she will be heard helps build a student’s self-confidence, while encouraging further participation in group activities.</a:t>
            </a:r>
          </a:p>
          <a:p>
            <a:pPr lvl="1">
              <a:buFont typeface="+mj-lt"/>
              <a:buAutoNum type="alphaLcPeriod"/>
            </a:pPr>
            <a:r>
              <a:rPr lang="en-US" sz="1300" dirty="0"/>
              <a:t>This becomes a self-sustaining cycle: participation in team activities teaches students how to be better communicators, which in turn helps every member of the team feel valued and respected.</a:t>
            </a:r>
          </a:p>
          <a:p>
            <a:pPr lvl="1">
              <a:buFont typeface="+mj-lt"/>
              <a:buAutoNum type="alphaLcPeriod"/>
            </a:pPr>
            <a:r>
              <a:rPr lang="en-US" sz="1300" dirty="0"/>
              <a:t>As a result, even the most introverted and quietest members of the team can become active participants and learn to enjoy team activities</a:t>
            </a:r>
            <a:r>
              <a:rPr lang="en-US" sz="1300" dirty="0" smtClean="0"/>
              <a:t>.</a:t>
            </a:r>
            <a:endParaRPr lang="en-US" sz="1300" dirty="0"/>
          </a:p>
        </p:txBody>
      </p:sp>
      <p:sp>
        <p:nvSpPr>
          <p:cNvPr id="4" name="Title 1"/>
          <p:cNvSpPr txBox="1">
            <a:spLocks/>
          </p:cNvSpPr>
          <p:nvPr/>
        </p:nvSpPr>
        <p:spPr bwMode="auto">
          <a:xfrm>
            <a:off x="381000" y="152400"/>
            <a:ext cx="7315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a:lstStyle>
          <a:p>
            <a:r>
              <a:rPr lang="en-US" dirty="0" smtClean="0">
                <a:solidFill>
                  <a:schemeClr val="bg1"/>
                </a:solidFill>
              </a:rPr>
              <a:t>4a. Extracurricular Activities</a:t>
            </a:r>
            <a:endParaRPr lang="en-US" dirty="0">
              <a:solidFill>
                <a:schemeClr val="bg1"/>
              </a:solidFill>
            </a:endParaRPr>
          </a:p>
        </p:txBody>
      </p:sp>
    </p:spTree>
    <p:extLst>
      <p:ext uri="{BB962C8B-B14F-4D97-AF65-F5344CB8AC3E}">
        <p14:creationId xmlns:p14="http://schemas.microsoft.com/office/powerpoint/2010/main" val="3247543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229600" cy="5257800"/>
          </a:xfrm>
        </p:spPr>
        <p:txBody>
          <a:bodyPr/>
          <a:lstStyle/>
          <a:p>
            <a:pPr marL="0" indent="0">
              <a:buNone/>
            </a:pPr>
            <a:r>
              <a:rPr lang="en-US" sz="2000" b="1" dirty="0" smtClean="0"/>
              <a:t>The Importance of Teamwork (continued)</a:t>
            </a:r>
          </a:p>
          <a:p>
            <a:pPr>
              <a:buFont typeface="+mj-lt"/>
              <a:buAutoNum type="arabicPeriod" startAt="3"/>
            </a:pPr>
            <a:r>
              <a:rPr lang="en-US" sz="1600" b="1" dirty="0" smtClean="0"/>
              <a:t>Reduces </a:t>
            </a:r>
            <a:r>
              <a:rPr lang="en-US" sz="1600" b="1" dirty="0"/>
              <a:t>bullying.</a:t>
            </a:r>
          </a:p>
          <a:p>
            <a:pPr lvl="1">
              <a:buFont typeface="+mj-lt"/>
              <a:buAutoNum type="alphaLcPeriod"/>
            </a:pPr>
            <a:r>
              <a:rPr lang="en-US" sz="1300" dirty="0"/>
              <a:t>One of the biggest benefits of teamwork is its potential to dramatically reduce the effects of bullying on students.</a:t>
            </a:r>
          </a:p>
          <a:p>
            <a:pPr lvl="1">
              <a:buFont typeface="+mj-lt"/>
              <a:buAutoNum type="alphaLcPeriod"/>
            </a:pPr>
            <a:r>
              <a:rPr lang="en-US" sz="1300" dirty="0"/>
              <a:t>When a student knows she is valued and respected by others, she will be able to rise above the hurtful acts or comments of a bully.</a:t>
            </a:r>
          </a:p>
          <a:p>
            <a:pPr lvl="1">
              <a:buFont typeface="+mj-lt"/>
              <a:buAutoNum type="alphaLcPeriod"/>
            </a:pPr>
            <a:r>
              <a:rPr lang="en-US" sz="1300" dirty="0"/>
              <a:t>Being a part of a team that genuinely cares about its members will also give a student a strong support system.</a:t>
            </a:r>
          </a:p>
          <a:p>
            <a:pPr lvl="1">
              <a:buFont typeface="+mj-lt"/>
              <a:buAutoNum type="alphaLcPeriod"/>
            </a:pPr>
            <a:r>
              <a:rPr lang="en-US" sz="1300" dirty="0"/>
              <a:t>Ultimately, team members tend to stick together outside of collaborative settings (like sports practice and clubs), which means they can support one another in challenging settings.</a:t>
            </a:r>
          </a:p>
          <a:p>
            <a:pPr lvl="1">
              <a:buFont typeface="+mj-lt"/>
              <a:buAutoNum type="alphaLcPeriod"/>
            </a:pPr>
            <a:r>
              <a:rPr lang="en-US" sz="1300" dirty="0"/>
              <a:t>Furthermore, the self-confidence from team activities may empower a student to stand up for other victims of bullying who may not have a similar support system</a:t>
            </a:r>
            <a:r>
              <a:rPr lang="en-US" sz="1300" dirty="0" smtClean="0"/>
              <a:t>.</a:t>
            </a:r>
            <a:endParaRPr lang="en-US" sz="1300" dirty="0"/>
          </a:p>
          <a:p>
            <a:pPr>
              <a:buFont typeface="+mj-lt"/>
              <a:buAutoNum type="arabicPeriod" startAt="3"/>
            </a:pPr>
            <a:r>
              <a:rPr lang="en-US" sz="1600" b="1" dirty="0" smtClean="0"/>
              <a:t>Sets </a:t>
            </a:r>
            <a:r>
              <a:rPr lang="en-US" sz="1600" b="1" dirty="0"/>
              <a:t>students up for future success.</a:t>
            </a:r>
          </a:p>
          <a:p>
            <a:pPr lvl="1">
              <a:buFont typeface="+mj-lt"/>
              <a:buAutoNum type="alphaLcPeriod"/>
            </a:pPr>
            <a:r>
              <a:rPr lang="en-US" sz="1300" dirty="0"/>
              <a:t>The benefits of teamwork almost always translate into success outside the classroom.</a:t>
            </a:r>
          </a:p>
          <a:p>
            <a:pPr lvl="1">
              <a:buFont typeface="+mj-lt"/>
              <a:buAutoNum type="alphaLcPeriod"/>
            </a:pPr>
            <a:r>
              <a:rPr lang="en-US" sz="1300" dirty="0"/>
              <a:t>There are very few career paths that operate in isolation. As an employee in almost any industry, people are required to work closely with others.</a:t>
            </a:r>
          </a:p>
          <a:p>
            <a:pPr lvl="1">
              <a:buFont typeface="+mj-lt"/>
              <a:buAutoNum type="alphaLcPeriod"/>
            </a:pPr>
            <a:r>
              <a:rPr lang="en-US" sz="1300" dirty="0"/>
              <a:t>That’s why employers prefer to hire people who have demonstrated their ability to work as a part of a team.</a:t>
            </a:r>
          </a:p>
          <a:p>
            <a:pPr lvl="1">
              <a:buFont typeface="+mj-lt"/>
              <a:buAutoNum type="alphaLcPeriod"/>
            </a:pPr>
            <a:r>
              <a:rPr lang="en-US" sz="1300" dirty="0"/>
              <a:t>Introducing students to collaborative environments early in their school experiences presents opportunities for them to more productive and joyful as they work with others in a team-based environment.</a:t>
            </a:r>
          </a:p>
          <a:p>
            <a:pPr lvl="1">
              <a:buFont typeface="+mj-lt"/>
              <a:buAutoNum type="alphaLcPeriod"/>
            </a:pPr>
            <a:r>
              <a:rPr lang="en-US" sz="1300" dirty="0"/>
              <a:t>This satisfaction will be reflected in their job performance and career advancement.</a:t>
            </a:r>
          </a:p>
          <a:p>
            <a:pPr>
              <a:buFont typeface="+mj-lt"/>
              <a:buAutoNum type="arabicPeriod" startAt="3"/>
            </a:pPr>
            <a:endParaRPr lang="en-US" sz="1600" b="1" dirty="0"/>
          </a:p>
          <a:p>
            <a:pPr>
              <a:buFont typeface="+mj-lt"/>
              <a:buAutoNum type="arabicPeriod" startAt="3"/>
            </a:pPr>
            <a:endParaRPr lang="en-US" sz="1600" b="1" dirty="0"/>
          </a:p>
          <a:p>
            <a:pPr>
              <a:buFont typeface="+mj-lt"/>
              <a:buAutoNum type="arabicPeriod" startAt="3"/>
            </a:pPr>
            <a:endParaRPr lang="en-US" sz="1600" b="1" dirty="0"/>
          </a:p>
          <a:p>
            <a:pPr>
              <a:buFont typeface="+mj-lt"/>
              <a:buAutoNum type="arabicPeriod" startAt="3"/>
            </a:pPr>
            <a:endParaRPr lang="en-US" sz="1600" dirty="0"/>
          </a:p>
        </p:txBody>
      </p:sp>
      <p:sp>
        <p:nvSpPr>
          <p:cNvPr id="4" name="Title 1"/>
          <p:cNvSpPr txBox="1">
            <a:spLocks/>
          </p:cNvSpPr>
          <p:nvPr/>
        </p:nvSpPr>
        <p:spPr bwMode="auto">
          <a:xfrm>
            <a:off x="381000" y="152400"/>
            <a:ext cx="7315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a:lstStyle>
          <a:p>
            <a:r>
              <a:rPr lang="en-US" dirty="0" smtClean="0">
                <a:solidFill>
                  <a:schemeClr val="bg1"/>
                </a:solidFill>
              </a:rPr>
              <a:t>4a. Extracurricular Activities</a:t>
            </a:r>
            <a:endParaRPr lang="en-US" dirty="0">
              <a:solidFill>
                <a:schemeClr val="bg1"/>
              </a:solidFill>
            </a:endParaRPr>
          </a:p>
        </p:txBody>
      </p:sp>
    </p:spTree>
    <p:extLst>
      <p:ext uri="{BB962C8B-B14F-4D97-AF65-F5344CB8AC3E}">
        <p14:creationId xmlns:p14="http://schemas.microsoft.com/office/powerpoint/2010/main" val="2393759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228600"/>
            <a:ext cx="6934200" cy="715963"/>
          </a:xfrm>
        </p:spPr>
        <p:txBody>
          <a:bodyPr/>
          <a:lstStyle/>
          <a:p>
            <a:r>
              <a:rPr lang="en-US" altLang="en-US" sz="2800" dirty="0" smtClean="0"/>
              <a:t>Scholarship Merit Badge Requirements</a:t>
            </a:r>
            <a:endParaRPr lang="en-US" altLang="en-US" sz="2800" dirty="0"/>
          </a:p>
        </p:txBody>
      </p:sp>
      <p:sp>
        <p:nvSpPr>
          <p:cNvPr id="60419" name="Rectangle 3"/>
          <p:cNvSpPr>
            <a:spLocks noGrp="1" noChangeArrowheads="1"/>
          </p:cNvSpPr>
          <p:nvPr>
            <p:ph type="body" idx="1"/>
          </p:nvPr>
        </p:nvSpPr>
        <p:spPr>
          <a:xfrm>
            <a:off x="1981200" y="1066800"/>
            <a:ext cx="6934200" cy="4648200"/>
          </a:xfrm>
        </p:spPr>
        <p:txBody>
          <a:bodyPr/>
          <a:lstStyle/>
          <a:p>
            <a:pPr>
              <a:buFont typeface="+mj-lt"/>
              <a:buAutoNum type="arabicPeriod"/>
            </a:pPr>
            <a:r>
              <a:rPr lang="en-US" sz="1800" dirty="0"/>
              <a:t>Do ONE of the following:</a:t>
            </a:r>
          </a:p>
          <a:p>
            <a:pPr lvl="1">
              <a:buFont typeface="+mj-lt"/>
              <a:buAutoNum type="alphaLcPeriod"/>
            </a:pPr>
            <a:r>
              <a:rPr lang="en-US" sz="1800" dirty="0"/>
              <a:t>Show that your school grades have been an average of B or higher (80 percent or higher) for one term or semester.</a:t>
            </a:r>
          </a:p>
          <a:p>
            <a:pPr lvl="1">
              <a:buFont typeface="+mj-lt"/>
              <a:buAutoNum type="alphaLcPeriod"/>
            </a:pPr>
            <a:r>
              <a:rPr lang="en-US" sz="1800" dirty="0"/>
              <a:t>Show that for one term or semester you have improved your school grades over the previous period</a:t>
            </a:r>
            <a:r>
              <a:rPr lang="en-US" sz="1800" dirty="0" smtClean="0"/>
              <a:t>.</a:t>
            </a:r>
            <a:endParaRPr lang="en-US" sz="1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28600"/>
            <a:ext cx="914400" cy="9334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382000" cy="5257800"/>
          </a:xfrm>
        </p:spPr>
        <p:txBody>
          <a:bodyPr/>
          <a:lstStyle/>
          <a:p>
            <a:pPr marL="0" indent="0">
              <a:buNone/>
            </a:pPr>
            <a:r>
              <a:rPr lang="en-US" sz="2000" dirty="0" smtClean="0"/>
              <a:t>Project Based Learning (PBL) </a:t>
            </a:r>
            <a:r>
              <a:rPr lang="en-US" sz="2000" dirty="0"/>
              <a:t>is an instructional method where students collaborate with others and “learn by doing.” The same skills learned through PBL are also many of the skills sought by employers.</a:t>
            </a:r>
          </a:p>
          <a:p>
            <a:pPr marL="0" indent="0">
              <a:buNone/>
            </a:pPr>
            <a:r>
              <a:rPr lang="en-US" sz="2000" b="1" dirty="0" smtClean="0"/>
              <a:t>Benefits </a:t>
            </a:r>
            <a:r>
              <a:rPr lang="en-US" sz="2000" b="1" dirty="0"/>
              <a:t>of </a:t>
            </a:r>
            <a:r>
              <a:rPr lang="en-US" sz="2000" b="1" dirty="0" smtClean="0"/>
              <a:t>Project-Based Learning.</a:t>
            </a:r>
            <a:endParaRPr lang="en-US" sz="2000" dirty="0"/>
          </a:p>
          <a:p>
            <a:pPr marL="457200" indent="-457200">
              <a:buFont typeface="+mj-lt"/>
              <a:buAutoNum type="arabicPeriod"/>
            </a:pPr>
            <a:r>
              <a:rPr lang="en-US" sz="1600" b="1" dirty="0"/>
              <a:t>Collaboration:</a:t>
            </a:r>
            <a:r>
              <a:rPr lang="en-US" sz="1600" dirty="0"/>
              <a:t> Relationships formed during collaboration is a huge part of PBL. Not only do students learn how to work better in groups—providing their own input, listening to others, and resolving conflicts when they arise—they build positive relationships with teachers, which reinforces how great learning is. Students also form relationships with community members when working on projects, gaining insight for careers and beyond.</a:t>
            </a:r>
          </a:p>
          <a:p>
            <a:pPr marL="457200" indent="-457200">
              <a:buFont typeface="+mj-lt"/>
              <a:buAutoNum type="arabicPeriod"/>
            </a:pPr>
            <a:r>
              <a:rPr lang="en-US" sz="1600" b="1" dirty="0"/>
              <a:t>Problem Solving:</a:t>
            </a:r>
            <a:r>
              <a:rPr lang="en-US" sz="1600" dirty="0"/>
              <a:t> Students learn how to solve problems that are important to them, including real community issues, more effectively—even learning from failure and possibly starting over.</a:t>
            </a:r>
          </a:p>
          <a:p>
            <a:pPr marL="457200" indent="-457200">
              <a:buFont typeface="+mj-lt"/>
              <a:buAutoNum type="arabicPeriod"/>
            </a:pPr>
            <a:r>
              <a:rPr lang="en-US" sz="1600" b="1" dirty="0"/>
              <a:t>Creativity:</a:t>
            </a:r>
            <a:r>
              <a:rPr lang="en-US" sz="1600" dirty="0"/>
              <a:t> Students apply creative thinking skills to innovate new product designs and possibilities for projects.</a:t>
            </a:r>
          </a:p>
          <a:p>
            <a:pPr marL="457200" indent="-457200">
              <a:buFont typeface="+mj-lt"/>
              <a:buAutoNum type="arabicPeriod"/>
            </a:pPr>
            <a:r>
              <a:rPr lang="en-US" sz="1600" b="1" dirty="0"/>
              <a:t>In-Depth Understanding:</a:t>
            </a:r>
            <a:r>
              <a:rPr lang="en-US" sz="1600" dirty="0"/>
              <a:t> Students build on their research skills and deepen their learning of applied content beyond facts or memorization</a:t>
            </a:r>
            <a:r>
              <a:rPr lang="en-US" sz="1600" dirty="0" smtClean="0"/>
              <a:t>.</a:t>
            </a:r>
            <a:endParaRPr lang="en-US" sz="1600" dirty="0"/>
          </a:p>
        </p:txBody>
      </p:sp>
      <p:sp>
        <p:nvSpPr>
          <p:cNvPr id="4" name="Title 1"/>
          <p:cNvSpPr txBox="1">
            <a:spLocks/>
          </p:cNvSpPr>
          <p:nvPr/>
        </p:nvSpPr>
        <p:spPr bwMode="auto">
          <a:xfrm>
            <a:off x="381000" y="152400"/>
            <a:ext cx="7315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a:lstStyle>
          <a:p>
            <a:r>
              <a:rPr lang="en-US" dirty="0" smtClean="0">
                <a:solidFill>
                  <a:schemeClr val="bg1"/>
                </a:solidFill>
              </a:rPr>
              <a:t>4b. School Projects</a:t>
            </a:r>
            <a:endParaRPr lang="en-US" dirty="0">
              <a:solidFill>
                <a:schemeClr val="bg1"/>
              </a:solidFill>
            </a:endParaRPr>
          </a:p>
        </p:txBody>
      </p:sp>
    </p:spTree>
    <p:extLst>
      <p:ext uri="{BB962C8B-B14F-4D97-AF65-F5344CB8AC3E}">
        <p14:creationId xmlns:p14="http://schemas.microsoft.com/office/powerpoint/2010/main" val="453132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0768"/>
            <a:ext cx="5334000" cy="4648200"/>
          </a:xfrm>
        </p:spPr>
        <p:txBody>
          <a:bodyPr/>
          <a:lstStyle/>
          <a:p>
            <a:pPr marL="457200" indent="-457200">
              <a:buFont typeface="+mj-lt"/>
              <a:buAutoNum type="arabicPeriod" startAt="5"/>
            </a:pPr>
            <a:r>
              <a:rPr lang="en-US" sz="1600" b="1" dirty="0" smtClean="0"/>
              <a:t>Self-Confidence</a:t>
            </a:r>
            <a:r>
              <a:rPr lang="en-US" sz="1600" b="1" dirty="0"/>
              <a:t>:</a:t>
            </a:r>
            <a:r>
              <a:rPr lang="en-US" sz="1600" dirty="0"/>
              <a:t> Students find their voice and learn to take pride in their work, boosting their agency and purpose.</a:t>
            </a:r>
          </a:p>
          <a:p>
            <a:pPr marL="457200" indent="-457200">
              <a:buFont typeface="+mj-lt"/>
              <a:buAutoNum type="arabicPeriod" startAt="5"/>
            </a:pPr>
            <a:r>
              <a:rPr lang="en-US" sz="1600" b="1" dirty="0"/>
              <a:t>Critical Thinking:</a:t>
            </a:r>
            <a:r>
              <a:rPr lang="en-US" sz="1600" dirty="0"/>
              <a:t> Students learn to look at problems with a critical thinking lens, asking questions and coming up with possible solutions for their project.</a:t>
            </a:r>
          </a:p>
          <a:p>
            <a:pPr marL="457200" indent="-457200">
              <a:buFont typeface="+mj-lt"/>
              <a:buAutoNum type="arabicPeriod" startAt="5"/>
            </a:pPr>
            <a:r>
              <a:rPr lang="en-US" sz="1600" b="1" dirty="0"/>
              <a:t>Perseverance:</a:t>
            </a:r>
            <a:r>
              <a:rPr lang="en-US" sz="1600" dirty="0"/>
              <a:t> In working on a project, students learn to manage obstacles more effectively, often learning from failure and possibly starting over from scratch.</a:t>
            </a:r>
          </a:p>
          <a:p>
            <a:pPr marL="457200" indent="-457200">
              <a:buFont typeface="+mj-lt"/>
              <a:buAutoNum type="arabicPeriod" startAt="5"/>
            </a:pPr>
            <a:r>
              <a:rPr lang="en-US" sz="1600" b="1" dirty="0"/>
              <a:t>Project Management:</a:t>
            </a:r>
            <a:r>
              <a:rPr lang="en-US" sz="1600" dirty="0"/>
              <a:t> Students learn how to manage projects and assignments more efficiently.</a:t>
            </a:r>
          </a:p>
          <a:p>
            <a:pPr marL="457200" indent="-457200">
              <a:buFont typeface="+mj-lt"/>
              <a:buAutoNum type="arabicPeriod" startAt="5"/>
            </a:pPr>
            <a:r>
              <a:rPr lang="en-US" sz="1600" b="1" dirty="0"/>
              <a:t>Curiosity:</a:t>
            </a:r>
            <a:r>
              <a:rPr lang="en-US" sz="1600" dirty="0"/>
              <a:t> Students get to explore their curiosities, ask questions and form a new love for learning.</a:t>
            </a:r>
          </a:p>
          <a:p>
            <a:pPr marL="457200" indent="-457200">
              <a:buFont typeface="+mj-lt"/>
              <a:buAutoNum type="arabicPeriod" startAt="5"/>
            </a:pPr>
            <a:r>
              <a:rPr lang="en-US" sz="1600" b="1" dirty="0"/>
              <a:t>Empowerment:</a:t>
            </a:r>
            <a:r>
              <a:rPr lang="en-US" sz="1600" dirty="0"/>
              <a:t> Students take ownership over their projects, reflecting on and celebrating their progress and accomplishments.</a:t>
            </a:r>
          </a:p>
        </p:txBody>
      </p:sp>
      <p:sp>
        <p:nvSpPr>
          <p:cNvPr id="4" name="Title 1"/>
          <p:cNvSpPr txBox="1">
            <a:spLocks/>
          </p:cNvSpPr>
          <p:nvPr/>
        </p:nvSpPr>
        <p:spPr bwMode="auto">
          <a:xfrm>
            <a:off x="381000" y="152400"/>
            <a:ext cx="7315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a:lstStyle>
          <a:p>
            <a:r>
              <a:rPr lang="en-US" dirty="0" smtClean="0">
                <a:solidFill>
                  <a:schemeClr val="bg1"/>
                </a:solidFill>
              </a:rPr>
              <a:t>4b. School Projects</a:t>
            </a:r>
            <a:endParaRPr lang="en-US"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2057400"/>
            <a:ext cx="3086100" cy="2057400"/>
          </a:xfrm>
          <a:prstGeom prst="rect">
            <a:avLst/>
          </a:prstGeom>
        </p:spPr>
      </p:pic>
      <p:sp>
        <p:nvSpPr>
          <p:cNvPr id="5" name="Rectangle 4"/>
          <p:cNvSpPr/>
          <p:nvPr/>
        </p:nvSpPr>
        <p:spPr>
          <a:xfrm>
            <a:off x="457200" y="1524000"/>
            <a:ext cx="7401017" cy="400110"/>
          </a:xfrm>
          <a:prstGeom prst="rect">
            <a:avLst/>
          </a:prstGeom>
        </p:spPr>
        <p:txBody>
          <a:bodyPr wrap="square">
            <a:spAutoFit/>
          </a:bodyPr>
          <a:lstStyle/>
          <a:p>
            <a:pPr marL="0" indent="0" algn="l">
              <a:buNone/>
            </a:pPr>
            <a:r>
              <a:rPr lang="en-US" sz="2000" b="1" dirty="0">
                <a:latin typeface="+mn-lt"/>
              </a:rPr>
              <a:t>Benefits of Project-Based Learning (continued).</a:t>
            </a:r>
            <a:endParaRPr lang="en-US" sz="2000" dirty="0">
              <a:latin typeface="+mn-lt"/>
            </a:endParaRPr>
          </a:p>
        </p:txBody>
      </p:sp>
    </p:spTree>
    <p:extLst>
      <p:ext uri="{BB962C8B-B14F-4D97-AF65-F5344CB8AC3E}">
        <p14:creationId xmlns:p14="http://schemas.microsoft.com/office/powerpoint/2010/main" val="3132633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146844"/>
            <a:ext cx="7086600" cy="792162"/>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Requirement 5</a:t>
            </a:r>
            <a:endParaRPr lang="en-US" altLang="en-US" b="1" dirty="0">
              <a:solidFill>
                <a:schemeClr val="bg1"/>
              </a:solidFill>
            </a:endParaRPr>
          </a:p>
        </p:txBody>
      </p:sp>
      <p:sp>
        <p:nvSpPr>
          <p:cNvPr id="17411" name="Rectangle 3"/>
          <p:cNvSpPr>
            <a:spLocks noGrp="1" noChangeArrowheads="1"/>
          </p:cNvSpPr>
          <p:nvPr>
            <p:ph type="body" idx="1"/>
          </p:nvPr>
        </p:nvSpPr>
        <p:spPr>
          <a:xfrm>
            <a:off x="304800" y="1600200"/>
            <a:ext cx="8229600" cy="4724400"/>
          </a:xfrm>
        </p:spPr>
        <p:txBody>
          <a:bodyPr/>
          <a:lstStyle/>
          <a:p>
            <a:pPr>
              <a:buFont typeface="+mj-lt"/>
              <a:buAutoNum type="arabicPeriod" startAt="5"/>
            </a:pPr>
            <a:r>
              <a:rPr lang="en-US" sz="1800" dirty="0"/>
              <a:t>Do ONE of the following:</a:t>
            </a:r>
          </a:p>
          <a:p>
            <a:pPr lvl="1">
              <a:buFont typeface="+mj-lt"/>
              <a:buAutoNum type="alphaLcPeriod"/>
            </a:pPr>
            <a:r>
              <a:rPr lang="en-US" sz="1800" dirty="0"/>
              <a:t>Write a report of 250 to 300 words about how the education you receive in school will be of value to you in the future and how you will continue to educate yourself in the future.</a:t>
            </a:r>
          </a:p>
          <a:p>
            <a:pPr lvl="1">
              <a:buFont typeface="+mj-lt"/>
              <a:buAutoNum type="alphaLcPeriod"/>
            </a:pPr>
            <a:r>
              <a:rPr lang="en-US" sz="1800" dirty="0"/>
              <a:t>Write a report of 250 to 300 words about two careers that interest you and how specific classes and good scholarship in general will help you achieve your career goals.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76200"/>
            <a:ext cx="914400" cy="93345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841166"/>
            <a:ext cx="8305800" cy="2483434"/>
          </a:xfrm>
          <a:prstGeom prst="rect">
            <a:avLst/>
          </a:prstGeom>
        </p:spPr>
      </p:pic>
    </p:spTree>
    <p:extLst>
      <p:ext uri="{BB962C8B-B14F-4D97-AF65-F5344CB8AC3E}">
        <p14:creationId xmlns:p14="http://schemas.microsoft.com/office/powerpoint/2010/main" val="1105328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305800" cy="5257800"/>
          </a:xfrm>
        </p:spPr>
        <p:txBody>
          <a:bodyPr/>
          <a:lstStyle/>
          <a:p>
            <a:pPr marL="0" indent="0">
              <a:buNone/>
            </a:pPr>
            <a:r>
              <a:rPr lang="en-US" sz="1800" b="1" dirty="0"/>
              <a:t>Why Is Education Important?</a:t>
            </a:r>
          </a:p>
          <a:p>
            <a:pPr>
              <a:buFont typeface="+mj-lt"/>
              <a:buAutoNum type="arabicPeriod"/>
            </a:pPr>
            <a:r>
              <a:rPr lang="en-US" sz="1400" b="1" dirty="0" smtClean="0"/>
              <a:t>Provides Stability</a:t>
            </a:r>
            <a:r>
              <a:rPr lang="en-US" sz="1400" dirty="0" smtClean="0"/>
              <a:t> - Education </a:t>
            </a:r>
            <a:r>
              <a:rPr lang="en-US" sz="1400" dirty="0"/>
              <a:t>provides stability in life, and it’s something that no one can ever take away from you. By being well-educated and holding a college degree, you increase your chances for better career opportunities and open up new doors for </a:t>
            </a:r>
            <a:r>
              <a:rPr lang="en-US" sz="1400" dirty="0" smtClean="0"/>
              <a:t>yourself.</a:t>
            </a:r>
          </a:p>
          <a:p>
            <a:pPr>
              <a:buFont typeface="+mj-lt"/>
              <a:buAutoNum type="arabicPeriod"/>
            </a:pPr>
            <a:r>
              <a:rPr lang="en-US" sz="1400" b="1" dirty="0" smtClean="0"/>
              <a:t>Provides Financial Security</a:t>
            </a:r>
            <a:r>
              <a:rPr lang="en-US" sz="1400" dirty="0" smtClean="0"/>
              <a:t> - On </a:t>
            </a:r>
            <a:r>
              <a:rPr lang="en-US" sz="1400" dirty="0"/>
              <a:t>top of stability, education also provides financial security, especially in today’s society. A good education tends to lead to a higher paying job, as well as provide you with the skills needed to get there.</a:t>
            </a:r>
          </a:p>
          <a:p>
            <a:pPr>
              <a:buFont typeface="+mj-lt"/>
              <a:buAutoNum type="arabicPeriod"/>
            </a:pPr>
            <a:r>
              <a:rPr lang="en-US" sz="1400" b="1" dirty="0" smtClean="0"/>
              <a:t>Needed </a:t>
            </a:r>
            <a:r>
              <a:rPr lang="en-US" sz="1400" b="1" dirty="0"/>
              <a:t>For </a:t>
            </a:r>
            <a:r>
              <a:rPr lang="en-US" sz="1400" b="1" dirty="0" smtClean="0"/>
              <a:t>Equality</a:t>
            </a:r>
            <a:r>
              <a:rPr lang="en-US" sz="1400" dirty="0" smtClean="0"/>
              <a:t> - In </a:t>
            </a:r>
            <a:r>
              <a:rPr lang="en-US" sz="1400" dirty="0"/>
              <a:t>order for the entire world to really become equal, it needs to start with education. If everyone was provided with the same opportunities to education, then there would be less gaps between social classes. Everyone would be able to have an equal chance at higher paying jobs — not just those that are already well-off.</a:t>
            </a:r>
          </a:p>
          <a:p>
            <a:pPr>
              <a:buFont typeface="+mj-lt"/>
              <a:buAutoNum type="arabicPeriod"/>
            </a:pPr>
            <a:r>
              <a:rPr lang="en-US" sz="1400" b="1" dirty="0" smtClean="0"/>
              <a:t>Allows </a:t>
            </a:r>
            <a:r>
              <a:rPr lang="en-US" sz="1400" b="1" dirty="0"/>
              <a:t>For </a:t>
            </a:r>
            <a:r>
              <a:rPr lang="en-US" sz="1400" b="1" dirty="0" smtClean="0"/>
              <a:t>Self-Dependency</a:t>
            </a:r>
            <a:r>
              <a:rPr lang="en-US" sz="1400" dirty="0" smtClean="0"/>
              <a:t> - The </a:t>
            </a:r>
            <a:r>
              <a:rPr lang="en-US" sz="1400" dirty="0"/>
              <a:t>importance of education is evident when it comes to being self-dependent. If we are we educated, then it’s something that belongs to us, and only us, allowing us to rely on no one else other than ourselves. It can allow you to not only be financially independent, but also to make your own choices.</a:t>
            </a:r>
          </a:p>
          <a:p>
            <a:pPr>
              <a:buFont typeface="+mj-lt"/>
              <a:buAutoNum type="arabicPeriod"/>
            </a:pPr>
            <a:r>
              <a:rPr lang="en-US" sz="1400" b="1" dirty="0" smtClean="0"/>
              <a:t>Make </a:t>
            </a:r>
            <a:r>
              <a:rPr lang="en-US" sz="1400" b="1" dirty="0"/>
              <a:t>Your Dreams Come </a:t>
            </a:r>
            <a:r>
              <a:rPr lang="en-US" sz="1400" b="1" dirty="0" smtClean="0"/>
              <a:t>True</a:t>
            </a:r>
            <a:r>
              <a:rPr lang="en-US" sz="1400" dirty="0" smtClean="0"/>
              <a:t> - If </a:t>
            </a:r>
            <a:r>
              <a:rPr lang="en-US" sz="1400" dirty="0"/>
              <a:t>you can dream it, you can achieve it. An education is the most powerful weapon you can possibly have, and with it, you can make all of your dreams come true. There are of course certain exceptions, depending on what you’re aiming for, but generally an education will take you as far as you’re willing to go</a:t>
            </a:r>
            <a:r>
              <a:rPr lang="en-US" sz="1400" dirty="0" smtClean="0"/>
              <a:t>.</a:t>
            </a:r>
            <a:endParaRPr lang="en-US" sz="1400" dirty="0"/>
          </a:p>
        </p:txBody>
      </p:sp>
      <p:sp>
        <p:nvSpPr>
          <p:cNvPr id="4" name="Title 1"/>
          <p:cNvSpPr txBox="1">
            <a:spLocks/>
          </p:cNvSpPr>
          <p:nvPr/>
        </p:nvSpPr>
        <p:spPr bwMode="auto">
          <a:xfrm>
            <a:off x="381000" y="152400"/>
            <a:ext cx="7315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a:lstStyle>
          <a:p>
            <a:r>
              <a:rPr lang="en-US" dirty="0" smtClean="0">
                <a:solidFill>
                  <a:schemeClr val="bg1"/>
                </a:solidFill>
              </a:rPr>
              <a:t>5a. Importance of Education</a:t>
            </a:r>
            <a:endParaRPr lang="en-US" dirty="0">
              <a:solidFill>
                <a:schemeClr val="bg1"/>
              </a:solidFill>
            </a:endParaRPr>
          </a:p>
        </p:txBody>
      </p:sp>
    </p:spTree>
    <p:extLst>
      <p:ext uri="{BB962C8B-B14F-4D97-AF65-F5344CB8AC3E}">
        <p14:creationId xmlns:p14="http://schemas.microsoft.com/office/powerpoint/2010/main" val="3045440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5334000"/>
          </a:xfrm>
        </p:spPr>
        <p:txBody>
          <a:bodyPr/>
          <a:lstStyle/>
          <a:p>
            <a:pPr marL="0" indent="0">
              <a:buNone/>
            </a:pPr>
            <a:r>
              <a:rPr lang="en-US" sz="1800" b="1" dirty="0"/>
              <a:t>Why Is Education </a:t>
            </a:r>
            <a:r>
              <a:rPr lang="en-US" sz="1800" b="1" dirty="0" smtClean="0"/>
              <a:t>Important (continued)?</a:t>
            </a:r>
            <a:endParaRPr lang="en-US" sz="1800" b="1" dirty="0"/>
          </a:p>
          <a:p>
            <a:pPr>
              <a:buFont typeface="+mj-lt"/>
              <a:buAutoNum type="arabicPeriod" startAt="6"/>
            </a:pPr>
            <a:r>
              <a:rPr lang="en-US" sz="1400" b="1" dirty="0" smtClean="0"/>
              <a:t>A </a:t>
            </a:r>
            <a:r>
              <a:rPr lang="en-US" sz="1400" b="1" dirty="0"/>
              <a:t>Safer </a:t>
            </a:r>
            <a:r>
              <a:rPr lang="en-US" sz="1400" b="1" dirty="0" smtClean="0"/>
              <a:t>World</a:t>
            </a:r>
            <a:r>
              <a:rPr lang="en-US" sz="1400" dirty="0" smtClean="0"/>
              <a:t> - Education </a:t>
            </a:r>
            <a:r>
              <a:rPr lang="en-US" sz="1400" dirty="0"/>
              <a:t>is something that’s not only needed on a personal level, but also on a global level, as it’s something that keeps our world safe and makes it a more peaceful place. Education tends to teach people the difference between right and wrong, and can help people stay out of risky situations.</a:t>
            </a:r>
          </a:p>
          <a:p>
            <a:pPr>
              <a:buFont typeface="+mj-lt"/>
              <a:buAutoNum type="arabicPeriod" startAt="6"/>
            </a:pPr>
            <a:r>
              <a:rPr lang="en-US" sz="1400" b="1" dirty="0" smtClean="0"/>
              <a:t>Confidence</a:t>
            </a:r>
            <a:r>
              <a:rPr lang="en-US" sz="1400" dirty="0" smtClean="0"/>
              <a:t> - Being </a:t>
            </a:r>
            <a:r>
              <a:rPr lang="en-US" sz="1400" dirty="0"/>
              <a:t>self-confident is a major part of being successful in life. And what better way to gain that confidence than with an education? Your level of education is often considered a way to prove your knowledge, and it can give you the confidence to express your opinions and speak your mind.</a:t>
            </a:r>
          </a:p>
          <a:p>
            <a:pPr>
              <a:buFont typeface="+mj-lt"/>
              <a:buAutoNum type="arabicPeriod" startAt="6"/>
            </a:pPr>
            <a:r>
              <a:rPr lang="en-US" sz="1400" b="1" dirty="0" smtClean="0"/>
              <a:t>A </a:t>
            </a:r>
            <a:r>
              <a:rPr lang="en-US" sz="1400" b="1" dirty="0"/>
              <a:t>Part Of </a:t>
            </a:r>
            <a:r>
              <a:rPr lang="en-US" sz="1400" b="1" dirty="0" smtClean="0"/>
              <a:t>Society</a:t>
            </a:r>
            <a:r>
              <a:rPr lang="en-US" sz="1400" dirty="0" smtClean="0"/>
              <a:t> - In </a:t>
            </a:r>
            <a:r>
              <a:rPr lang="en-US" sz="1400" dirty="0"/>
              <a:t>today’s society, having an education is considered a vital part of being accepted by those around you. Having an education is believed to make you a useful part of society, and can make you feel like a contributing member as well.</a:t>
            </a:r>
          </a:p>
          <a:p>
            <a:pPr>
              <a:buFont typeface="+mj-lt"/>
              <a:buAutoNum type="arabicPeriod" startAt="6"/>
            </a:pPr>
            <a:r>
              <a:rPr lang="en-US" sz="1400" b="1" dirty="0" smtClean="0"/>
              <a:t>Economic </a:t>
            </a:r>
            <a:r>
              <a:rPr lang="en-US" sz="1400" b="1" dirty="0"/>
              <a:t>Growth On A National </a:t>
            </a:r>
            <a:r>
              <a:rPr lang="en-US" sz="1400" b="1" dirty="0" smtClean="0"/>
              <a:t>Level</a:t>
            </a:r>
            <a:r>
              <a:rPr lang="en-US" sz="1400" dirty="0" smtClean="0"/>
              <a:t> - An </a:t>
            </a:r>
            <a:r>
              <a:rPr lang="en-US" sz="1400" dirty="0"/>
              <a:t>educated society is crucial for economic growth. We need people to continue to learn and research in order to constantly stay innovative. Countries with higher literacy rates also tend to be in better economic situations. With a more educated population, more employment opportunities are opened.</a:t>
            </a:r>
          </a:p>
          <a:p>
            <a:pPr>
              <a:buFont typeface="+mj-lt"/>
              <a:buAutoNum type="arabicPeriod" startAt="6"/>
            </a:pPr>
            <a:r>
              <a:rPr lang="en-US" sz="1400" b="1" dirty="0" smtClean="0"/>
              <a:t>Can </a:t>
            </a:r>
            <a:r>
              <a:rPr lang="en-US" sz="1400" b="1" dirty="0"/>
              <a:t>Protect </a:t>
            </a:r>
            <a:r>
              <a:rPr lang="en-US" sz="1400" b="1" dirty="0" smtClean="0"/>
              <a:t>You</a:t>
            </a:r>
            <a:r>
              <a:rPr lang="en-US" sz="1400" dirty="0" smtClean="0"/>
              <a:t> - Education </a:t>
            </a:r>
            <a:r>
              <a:rPr lang="en-US" sz="1400" dirty="0"/>
              <a:t>can protect you more than you know, not only on a financial level, but it can help prevent you from being taken advantage of by knowing how to read and write, such as knowing not to sign any bogus documents.</a:t>
            </a:r>
          </a:p>
          <a:p>
            <a:pPr marL="514350" indent="-514350">
              <a:buFont typeface="+mj-lt"/>
              <a:buAutoNum type="arabicPeriod" startAt="6"/>
            </a:pPr>
            <a:endParaRPr lang="en-US" sz="1400" dirty="0"/>
          </a:p>
        </p:txBody>
      </p:sp>
      <p:sp>
        <p:nvSpPr>
          <p:cNvPr id="4" name="Title 1"/>
          <p:cNvSpPr txBox="1">
            <a:spLocks/>
          </p:cNvSpPr>
          <p:nvPr/>
        </p:nvSpPr>
        <p:spPr bwMode="auto">
          <a:xfrm>
            <a:off x="381000" y="152400"/>
            <a:ext cx="7315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a:lstStyle>
          <a:p>
            <a:r>
              <a:rPr lang="en-US" dirty="0" smtClean="0">
                <a:solidFill>
                  <a:schemeClr val="bg1"/>
                </a:solidFill>
              </a:rPr>
              <a:t>5a. Importance of Education</a:t>
            </a:r>
            <a:endParaRPr lang="en-US" dirty="0">
              <a:solidFill>
                <a:schemeClr val="bg1"/>
              </a:solidFill>
            </a:endParaRPr>
          </a:p>
        </p:txBody>
      </p:sp>
    </p:spTree>
    <p:extLst>
      <p:ext uri="{BB962C8B-B14F-4D97-AF65-F5344CB8AC3E}">
        <p14:creationId xmlns:p14="http://schemas.microsoft.com/office/powerpoint/2010/main" val="3752874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382000" cy="5029200"/>
          </a:xfrm>
        </p:spPr>
        <p:txBody>
          <a:bodyPr/>
          <a:lstStyle/>
          <a:p>
            <a:r>
              <a:rPr lang="en-US" sz="1600" dirty="0"/>
              <a:t>Getting a solid education is an important foundation for any career. Workers in many occupations use problem-solving, communication, research, and other skills that they first learned in high school. By doing well in classes and taking part in career-training or college-preparation programs, you demonstrate that you’re ready to put these skills into action. </a:t>
            </a:r>
            <a:endParaRPr lang="en-US" sz="1600" dirty="0" smtClean="0"/>
          </a:p>
          <a:p>
            <a:r>
              <a:rPr lang="en-US" sz="1600" dirty="0"/>
              <a:t>Employers and postsecondary schools often look to your high school record to gauge how you might perform on the job or in an educational program. </a:t>
            </a:r>
            <a:endParaRPr lang="en-US" sz="1600" dirty="0" smtClean="0"/>
          </a:p>
          <a:p>
            <a:r>
              <a:rPr lang="en-US" sz="1600" dirty="0"/>
              <a:t>Understanding what you enjoy—and what you’re good at—is the first step in exploring </a:t>
            </a:r>
            <a:r>
              <a:rPr lang="en-US" sz="1600" dirty="0" smtClean="0"/>
              <a:t>careers. Use this to </a:t>
            </a:r>
            <a:r>
              <a:rPr lang="en-US" sz="1600" dirty="0"/>
              <a:t>identify careers that may have similar tasks. </a:t>
            </a:r>
            <a:endParaRPr lang="en-US" sz="1600" dirty="0" smtClean="0"/>
          </a:p>
          <a:p>
            <a:r>
              <a:rPr lang="en-US" sz="1600" dirty="0" smtClean="0"/>
              <a:t>There </a:t>
            </a:r>
            <a:r>
              <a:rPr lang="en-US" sz="1600" dirty="0"/>
              <a:t>are hundreds of occupations, and most of them involve more than one skill area. School counselors, teachers, and parents can help point you in the direction of occupations that match your interests and skills. School </a:t>
            </a:r>
            <a:r>
              <a:rPr lang="en-US" sz="1600" dirty="0" smtClean="0"/>
              <a:t>counselors </a:t>
            </a:r>
            <a:r>
              <a:rPr lang="en-US" sz="1600" dirty="0"/>
              <a:t>often have tools that they use to link interests and skills with </a:t>
            </a:r>
            <a:r>
              <a:rPr lang="en-US" sz="1600" dirty="0" smtClean="0"/>
              <a:t>careers and can help you identify which courses you will need to take to realize your goals. </a:t>
            </a:r>
          </a:p>
          <a:p>
            <a:r>
              <a:rPr lang="en-US" sz="1600" dirty="0"/>
              <a:t>Work will eventually be a big part of your life and the whole purpose of thinking about </a:t>
            </a:r>
            <a:r>
              <a:rPr lang="en-US" sz="1600" dirty="0" smtClean="0"/>
              <a:t>careers now </a:t>
            </a:r>
            <a:r>
              <a:rPr lang="en-US" sz="1600" dirty="0"/>
              <a:t>is so that when you go to the workforce, you wake up in the morning and look forward to going to work.</a:t>
            </a:r>
          </a:p>
          <a:p>
            <a:endParaRPr lang="en-US" sz="1600" dirty="0"/>
          </a:p>
        </p:txBody>
      </p:sp>
      <p:sp>
        <p:nvSpPr>
          <p:cNvPr id="4" name="Title 1"/>
          <p:cNvSpPr txBox="1">
            <a:spLocks/>
          </p:cNvSpPr>
          <p:nvPr/>
        </p:nvSpPr>
        <p:spPr bwMode="auto">
          <a:xfrm>
            <a:off x="381000" y="152400"/>
            <a:ext cx="7315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a:lstStyle>
          <a:p>
            <a:r>
              <a:rPr lang="en-US" dirty="0" smtClean="0">
                <a:solidFill>
                  <a:schemeClr val="bg1"/>
                </a:solidFill>
              </a:rPr>
              <a:t>5b. Achieving Career Goals</a:t>
            </a:r>
            <a:endParaRPr lang="en-US" dirty="0">
              <a:solidFill>
                <a:schemeClr val="bg1"/>
              </a:solidFill>
            </a:endParaRPr>
          </a:p>
        </p:txBody>
      </p:sp>
    </p:spTree>
    <p:extLst>
      <p:ext uri="{BB962C8B-B14F-4D97-AF65-F5344CB8AC3E}">
        <p14:creationId xmlns:p14="http://schemas.microsoft.com/office/powerpoint/2010/main" val="4280766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228600"/>
            <a:ext cx="6934200" cy="715963"/>
          </a:xfrm>
        </p:spPr>
        <p:txBody>
          <a:bodyPr/>
          <a:lstStyle/>
          <a:p>
            <a:r>
              <a:rPr lang="en-US" altLang="en-US" sz="2800" dirty="0" smtClean="0"/>
              <a:t>Scholarship Merit Badge Requirements</a:t>
            </a:r>
            <a:endParaRPr lang="en-US" altLang="en-US" sz="2800" dirty="0"/>
          </a:p>
        </p:txBody>
      </p:sp>
      <p:sp>
        <p:nvSpPr>
          <p:cNvPr id="60419" name="Rectangle 3"/>
          <p:cNvSpPr>
            <a:spLocks noGrp="1" noChangeArrowheads="1"/>
          </p:cNvSpPr>
          <p:nvPr>
            <p:ph type="body" idx="1"/>
          </p:nvPr>
        </p:nvSpPr>
        <p:spPr>
          <a:xfrm>
            <a:off x="1981200" y="1066800"/>
            <a:ext cx="6934200" cy="5562600"/>
          </a:xfrm>
        </p:spPr>
        <p:txBody>
          <a:bodyPr/>
          <a:lstStyle/>
          <a:p>
            <a:pPr>
              <a:buFont typeface="+mj-lt"/>
              <a:buAutoNum type="arabicPeriod" startAt="2"/>
            </a:pPr>
            <a:r>
              <a:rPr lang="en-US" sz="1800" dirty="0" smtClean="0"/>
              <a:t>Do </a:t>
            </a:r>
            <a:r>
              <a:rPr lang="en-US" sz="1800" dirty="0"/>
              <a:t>TWO of the following:</a:t>
            </a:r>
          </a:p>
          <a:p>
            <a:pPr lvl="1">
              <a:buFont typeface="+mj-lt"/>
              <a:buAutoNum type="alphaLcPeriod"/>
            </a:pPr>
            <a:r>
              <a:rPr lang="en-US" sz="1800" dirty="0"/>
              <a:t>Make a list of educational places located where you live (other than schools). Visit one, and report on how you used the place for self-education.</a:t>
            </a:r>
          </a:p>
          <a:p>
            <a:pPr lvl="1">
              <a:buFont typeface="+mj-lt"/>
              <a:buAutoNum type="alphaLcPeriod"/>
            </a:pPr>
            <a:r>
              <a:rPr lang="en-US" sz="1800" dirty="0"/>
              <a:t>With your counselor's and your parent's approval, interview two professionals (other than teachers or other professionals at your school) with established careers. Find out where they were educated, what training they received, and how their education and training have helped prepare them for the career they have chosen. Find out how they continue to educate themselves. Discuss what you find out with your counselor.</a:t>
            </a:r>
          </a:p>
          <a:p>
            <a:pPr lvl="1">
              <a:buFont typeface="+mj-lt"/>
              <a:buAutoNum type="alphaLcPeriod"/>
            </a:pPr>
            <a:r>
              <a:rPr lang="en-US" sz="1800" dirty="0"/>
              <a:t>Using a daily planner, show your counselor how you keep track of assignments and activities, and discuss how you manage your time.</a:t>
            </a:r>
          </a:p>
          <a:p>
            <a:pPr lvl="1">
              <a:buFont typeface="+mj-lt"/>
              <a:buAutoNum type="alphaLcPeriod"/>
            </a:pPr>
            <a:r>
              <a:rPr lang="en-US" sz="1800" dirty="0"/>
              <a:t>Discuss the advantages and disadvantages of the different methods of research available to you for school assignments, such as the library, books and periodicals, and the Internet</a:t>
            </a:r>
            <a:r>
              <a:rPr lang="en-US" sz="1800" dirty="0" smtClean="0"/>
              <a:t>.</a:t>
            </a:r>
            <a:endParaRPr lang="en-US" sz="1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28600"/>
            <a:ext cx="914400" cy="933450"/>
          </a:xfrm>
          <a:prstGeom prst="rect">
            <a:avLst/>
          </a:prstGeom>
        </p:spPr>
      </p:pic>
    </p:spTree>
    <p:extLst>
      <p:ext uri="{BB962C8B-B14F-4D97-AF65-F5344CB8AC3E}">
        <p14:creationId xmlns:p14="http://schemas.microsoft.com/office/powerpoint/2010/main" val="91736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228600"/>
            <a:ext cx="6934200" cy="715963"/>
          </a:xfrm>
        </p:spPr>
        <p:txBody>
          <a:bodyPr/>
          <a:lstStyle/>
          <a:p>
            <a:r>
              <a:rPr lang="en-US" altLang="en-US" sz="2800" dirty="0" smtClean="0"/>
              <a:t>Scholarship Merit Badge Requirements</a:t>
            </a:r>
            <a:endParaRPr lang="en-US" altLang="en-US" sz="2800" dirty="0"/>
          </a:p>
        </p:txBody>
      </p:sp>
      <p:sp>
        <p:nvSpPr>
          <p:cNvPr id="60419" name="Rectangle 3"/>
          <p:cNvSpPr>
            <a:spLocks noGrp="1" noChangeArrowheads="1"/>
          </p:cNvSpPr>
          <p:nvPr>
            <p:ph type="body" idx="1"/>
          </p:nvPr>
        </p:nvSpPr>
        <p:spPr>
          <a:xfrm>
            <a:off x="1981200" y="1066800"/>
            <a:ext cx="6934200" cy="4648200"/>
          </a:xfrm>
        </p:spPr>
        <p:txBody>
          <a:bodyPr/>
          <a:lstStyle/>
          <a:p>
            <a:pPr>
              <a:buFont typeface="+mj-lt"/>
              <a:buAutoNum type="arabicPeriod" startAt="3"/>
            </a:pPr>
            <a:r>
              <a:rPr lang="en-US" sz="1800" dirty="0" smtClean="0"/>
              <a:t>Get </a:t>
            </a:r>
            <a:r>
              <a:rPr lang="en-US" sz="1800" dirty="0"/>
              <a:t>a note from the </a:t>
            </a:r>
            <a:r>
              <a:rPr lang="en-US" sz="1800" dirty="0" smtClean="0"/>
              <a:t>principal </a:t>
            </a:r>
            <a:r>
              <a:rPr lang="en-US" sz="1800" dirty="0"/>
              <a:t>of your school (or another school official named by the principal) that states that during the past year your behavior, leadership, and service have been satisfactory</a:t>
            </a:r>
            <a:r>
              <a:rPr lang="en-US" sz="1800" dirty="0" smtClean="0"/>
              <a:t>. If </a:t>
            </a:r>
            <a:r>
              <a:rPr lang="en-US" sz="1800" dirty="0"/>
              <a:t>you are home-schooled or your school environment does not include a principal, you may obtain a note from a counterpart such as your parent.</a:t>
            </a:r>
          </a:p>
          <a:p>
            <a:pPr>
              <a:buFont typeface="+mj-lt"/>
              <a:buAutoNum type="arabicPeriod" startAt="3"/>
            </a:pPr>
            <a:r>
              <a:rPr lang="en-US" sz="1800" dirty="0" smtClean="0"/>
              <a:t>Do </a:t>
            </a:r>
            <a:r>
              <a:rPr lang="en-US" sz="1800" dirty="0"/>
              <a:t>ONE of the following:</a:t>
            </a:r>
          </a:p>
          <a:p>
            <a:pPr lvl="1">
              <a:buFont typeface="+mj-lt"/>
              <a:buAutoNum type="alphaLcPeriod"/>
            </a:pPr>
            <a:r>
              <a:rPr lang="en-US" sz="1800" dirty="0"/>
              <a:t>Show that you have taken part in an extracurricular school activity, and discuss with your counselor the benefits of participation and what you learned about the importance of teamwork.</a:t>
            </a:r>
          </a:p>
          <a:p>
            <a:pPr lvl="1">
              <a:buFont typeface="+mj-lt"/>
              <a:buAutoNum type="alphaLcPeriod"/>
            </a:pPr>
            <a:r>
              <a:rPr lang="en-US" sz="1800" dirty="0"/>
              <a:t>Discuss your participation in a school project during the past semester where you were a part of a team. Tell about the positive contributions you made to the team and the project</a:t>
            </a:r>
            <a:r>
              <a:rPr lang="en-US" sz="1800" dirty="0" smtClean="0"/>
              <a:t>.</a:t>
            </a:r>
            <a:endParaRPr lang="en-US" sz="1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28600"/>
            <a:ext cx="914400" cy="933450"/>
          </a:xfrm>
          <a:prstGeom prst="rect">
            <a:avLst/>
          </a:prstGeom>
        </p:spPr>
      </p:pic>
    </p:spTree>
    <p:extLst>
      <p:ext uri="{BB962C8B-B14F-4D97-AF65-F5344CB8AC3E}">
        <p14:creationId xmlns:p14="http://schemas.microsoft.com/office/powerpoint/2010/main" val="1861811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228600"/>
            <a:ext cx="6934200" cy="715963"/>
          </a:xfrm>
        </p:spPr>
        <p:txBody>
          <a:bodyPr/>
          <a:lstStyle/>
          <a:p>
            <a:r>
              <a:rPr lang="en-US" altLang="en-US" sz="2800" dirty="0" smtClean="0"/>
              <a:t>Scholarship Merit Badge Requirements</a:t>
            </a:r>
            <a:endParaRPr lang="en-US" altLang="en-US" sz="2800" dirty="0"/>
          </a:p>
        </p:txBody>
      </p:sp>
      <p:sp>
        <p:nvSpPr>
          <p:cNvPr id="60419" name="Rectangle 3"/>
          <p:cNvSpPr>
            <a:spLocks noGrp="1" noChangeArrowheads="1"/>
          </p:cNvSpPr>
          <p:nvPr>
            <p:ph type="body" idx="1"/>
          </p:nvPr>
        </p:nvSpPr>
        <p:spPr>
          <a:xfrm>
            <a:off x="1981200" y="1066800"/>
            <a:ext cx="6934200" cy="4648200"/>
          </a:xfrm>
        </p:spPr>
        <p:txBody>
          <a:bodyPr/>
          <a:lstStyle/>
          <a:p>
            <a:pPr>
              <a:buFont typeface="+mj-lt"/>
              <a:buAutoNum type="arabicPeriod" startAt="5"/>
            </a:pPr>
            <a:r>
              <a:rPr lang="en-US" sz="1800" dirty="0" smtClean="0"/>
              <a:t>Do </a:t>
            </a:r>
            <a:r>
              <a:rPr lang="en-US" sz="1800" dirty="0"/>
              <a:t>ONE of the following:</a:t>
            </a:r>
          </a:p>
          <a:p>
            <a:pPr lvl="1">
              <a:buFont typeface="+mj-lt"/>
              <a:buAutoNum type="alphaLcPeriod"/>
            </a:pPr>
            <a:r>
              <a:rPr lang="en-US" sz="1800" dirty="0"/>
              <a:t>Write a report of 250 to 300 words about how the education you receive in school will be of value to you in the future and how you will continue to educate yourself in the future.</a:t>
            </a:r>
          </a:p>
          <a:p>
            <a:pPr lvl="1">
              <a:buFont typeface="+mj-lt"/>
              <a:buAutoNum type="alphaLcPeriod"/>
            </a:pPr>
            <a:r>
              <a:rPr lang="en-US" sz="1800" dirty="0"/>
              <a:t>Write a report of 250 to 300 words about two careers that interest you and how specific classes and good scholarship in general will help you achieve your career goals</a:t>
            </a:r>
            <a:r>
              <a:rPr lang="en-US" sz="1800" dirty="0" smtClean="0"/>
              <a:t>.</a:t>
            </a:r>
            <a:endParaRPr lang="en-US" sz="1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28600"/>
            <a:ext cx="914400" cy="933450"/>
          </a:xfrm>
          <a:prstGeom prst="rect">
            <a:avLst/>
          </a:prstGeom>
        </p:spPr>
      </p:pic>
    </p:spTree>
    <p:extLst>
      <p:ext uri="{BB962C8B-B14F-4D97-AF65-F5344CB8AC3E}">
        <p14:creationId xmlns:p14="http://schemas.microsoft.com/office/powerpoint/2010/main" val="212540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146844"/>
            <a:ext cx="7086600" cy="792162"/>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Requirement 1</a:t>
            </a:r>
            <a:endParaRPr lang="en-US" altLang="en-US" b="1" dirty="0">
              <a:solidFill>
                <a:schemeClr val="bg1"/>
              </a:solidFill>
            </a:endParaRPr>
          </a:p>
        </p:txBody>
      </p:sp>
      <p:sp>
        <p:nvSpPr>
          <p:cNvPr id="17411" name="Rectangle 3"/>
          <p:cNvSpPr>
            <a:spLocks noGrp="1" noChangeArrowheads="1"/>
          </p:cNvSpPr>
          <p:nvPr>
            <p:ph type="body" idx="1"/>
          </p:nvPr>
        </p:nvSpPr>
        <p:spPr>
          <a:xfrm>
            <a:off x="304800" y="1600200"/>
            <a:ext cx="7543800" cy="4724400"/>
          </a:xfrm>
        </p:spPr>
        <p:txBody>
          <a:bodyPr/>
          <a:lstStyle/>
          <a:p>
            <a:pPr>
              <a:buFont typeface="+mj-lt"/>
              <a:buAutoNum type="arabicPeriod"/>
            </a:pPr>
            <a:r>
              <a:rPr lang="en-US" sz="1800" dirty="0"/>
              <a:t>Do ONE of the following:</a:t>
            </a:r>
          </a:p>
          <a:p>
            <a:pPr lvl="1">
              <a:buFont typeface="+mj-lt"/>
              <a:buAutoNum type="alphaLcPeriod"/>
            </a:pPr>
            <a:r>
              <a:rPr lang="en-US" sz="1800" dirty="0"/>
              <a:t>Show that your school grades have been an average of B or higher (80 percent or higher) for one term or semester.</a:t>
            </a:r>
          </a:p>
          <a:p>
            <a:pPr lvl="1">
              <a:buFont typeface="+mj-lt"/>
              <a:buAutoNum type="alphaLcPeriod"/>
            </a:pPr>
            <a:r>
              <a:rPr lang="en-US" sz="1800" dirty="0"/>
              <a:t>Show that for one term or semester you have improved your school grades over the previous period.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76200"/>
            <a:ext cx="914400" cy="9334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3352800"/>
            <a:ext cx="5105400" cy="287358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146844"/>
            <a:ext cx="7086600" cy="792162"/>
          </a:xfrm>
          <a:extLst>
            <a:ext uri="{AF507438-7753-43E0-B8FC-AC1667EBCBE1}">
              <a14:hiddenEffects xmlns:a14="http://schemas.microsoft.com/office/drawing/2010/main">
                <a:effectLst>
                  <a:outerShdw algn="ctr" rotWithShape="0">
                    <a:schemeClr val="hlink"/>
                  </a:outerShdw>
                </a:effectLst>
              </a14:hiddenEffects>
            </a:ext>
          </a:extLst>
        </p:spPr>
        <p:txBody>
          <a:bodyPr/>
          <a:lstStyle/>
          <a:p>
            <a:r>
              <a:rPr lang="en-US" altLang="en-US" b="1" dirty="0" smtClean="0">
                <a:solidFill>
                  <a:schemeClr val="bg1"/>
                </a:solidFill>
              </a:rPr>
              <a:t>Requirement 2</a:t>
            </a:r>
            <a:endParaRPr lang="en-US" altLang="en-US" b="1" dirty="0">
              <a:solidFill>
                <a:schemeClr val="bg1"/>
              </a:solidFill>
            </a:endParaRPr>
          </a:p>
        </p:txBody>
      </p:sp>
      <p:sp>
        <p:nvSpPr>
          <p:cNvPr id="17411" name="Rectangle 3"/>
          <p:cNvSpPr>
            <a:spLocks noGrp="1" noChangeArrowheads="1"/>
          </p:cNvSpPr>
          <p:nvPr>
            <p:ph type="body" idx="1"/>
          </p:nvPr>
        </p:nvSpPr>
        <p:spPr>
          <a:xfrm>
            <a:off x="304800" y="1524000"/>
            <a:ext cx="8305800" cy="5257800"/>
          </a:xfrm>
        </p:spPr>
        <p:txBody>
          <a:bodyPr/>
          <a:lstStyle/>
          <a:p>
            <a:pPr>
              <a:buFont typeface="+mj-lt"/>
              <a:buAutoNum type="arabicPeriod" startAt="2"/>
            </a:pPr>
            <a:r>
              <a:rPr lang="en-US" sz="1800" dirty="0"/>
              <a:t>Do TWO of the following:</a:t>
            </a:r>
          </a:p>
          <a:p>
            <a:pPr lvl="1">
              <a:buFont typeface="+mj-lt"/>
              <a:buAutoNum type="alphaLcPeriod"/>
            </a:pPr>
            <a:r>
              <a:rPr lang="en-US" sz="1800" dirty="0"/>
              <a:t>Make a list of educational places located where you live (other than schools). Visit one, and report on how you used the place for self-education.</a:t>
            </a:r>
          </a:p>
          <a:p>
            <a:pPr lvl="1">
              <a:buFont typeface="+mj-lt"/>
              <a:buAutoNum type="alphaLcPeriod"/>
            </a:pPr>
            <a:r>
              <a:rPr lang="en-US" sz="1800" dirty="0"/>
              <a:t>With your counselor's and your parent's approval, interview two professionals (other than teachers or other professionals at your school) with established careers. Find out where they were educated, what training they received, and how their education and training have helped prepare them for the career they have chosen. Find out how they continue to educate themselves. Discuss what you find out with your counselor.</a:t>
            </a:r>
          </a:p>
          <a:p>
            <a:pPr lvl="1">
              <a:buFont typeface="+mj-lt"/>
              <a:buAutoNum type="alphaLcPeriod"/>
            </a:pPr>
            <a:r>
              <a:rPr lang="en-US" sz="1800" dirty="0"/>
              <a:t>Using a daily planner, show your counselor how you keep track of assignments and activities, and discuss how you manage your time.</a:t>
            </a:r>
          </a:p>
          <a:p>
            <a:pPr lvl="1">
              <a:buFont typeface="+mj-lt"/>
              <a:buAutoNum type="alphaLcPeriod"/>
            </a:pPr>
            <a:r>
              <a:rPr lang="en-US" sz="1800" dirty="0"/>
              <a:t>Discuss the advantages and disadvantages of the different methods of research available to you for school assignments, such as the library, books and periodicals, and the Internet.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76200"/>
            <a:ext cx="914400" cy="933450"/>
          </a:xfrm>
          <a:prstGeom prst="rect">
            <a:avLst/>
          </a:prstGeom>
        </p:spPr>
      </p:pic>
    </p:spTree>
    <p:extLst>
      <p:ext uri="{BB962C8B-B14F-4D97-AF65-F5344CB8AC3E}">
        <p14:creationId xmlns:p14="http://schemas.microsoft.com/office/powerpoint/2010/main" val="2649670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315200" cy="779463"/>
          </a:xfrm>
        </p:spPr>
        <p:txBody>
          <a:bodyPr/>
          <a:lstStyle/>
          <a:p>
            <a:r>
              <a:rPr lang="en-US" dirty="0" smtClean="0">
                <a:solidFill>
                  <a:schemeClr val="bg1"/>
                </a:solidFill>
              </a:rPr>
              <a:t>2a. Educational Places</a:t>
            </a:r>
            <a:endParaRPr lang="en-US" dirty="0">
              <a:solidFill>
                <a:schemeClr val="bg1"/>
              </a:solidFill>
            </a:endParaRPr>
          </a:p>
        </p:txBody>
      </p:sp>
      <p:sp>
        <p:nvSpPr>
          <p:cNvPr id="3" name="Content Placeholder 2"/>
          <p:cNvSpPr>
            <a:spLocks noGrp="1"/>
          </p:cNvSpPr>
          <p:nvPr>
            <p:ph idx="1"/>
          </p:nvPr>
        </p:nvSpPr>
        <p:spPr>
          <a:xfrm>
            <a:off x="381000" y="1371600"/>
            <a:ext cx="3886200" cy="5105400"/>
          </a:xfrm>
        </p:spPr>
        <p:txBody>
          <a:bodyPr/>
          <a:lstStyle/>
          <a:p>
            <a:r>
              <a:rPr lang="en-US" sz="1400" b="1" dirty="0"/>
              <a:t>Toledo Zoo &amp; Aquarium</a:t>
            </a:r>
            <a:br>
              <a:rPr lang="en-US" sz="1400" b="1" dirty="0"/>
            </a:br>
            <a:r>
              <a:rPr lang="en-US" sz="1400" dirty="0"/>
              <a:t>2 Hippo Way, Toledo, OH 43609</a:t>
            </a:r>
            <a:br>
              <a:rPr lang="en-US" sz="1400" dirty="0"/>
            </a:br>
            <a:r>
              <a:rPr lang="en-US" sz="1400" dirty="0"/>
              <a:t>(</a:t>
            </a:r>
            <a:r>
              <a:rPr lang="en-US" sz="1400" dirty="0" smtClean="0"/>
              <a:t>419)385-5721</a:t>
            </a:r>
          </a:p>
          <a:p>
            <a:r>
              <a:rPr lang="en-US" sz="1400" b="1" dirty="0"/>
              <a:t>Imagination Station</a:t>
            </a:r>
            <a:br>
              <a:rPr lang="en-US" sz="1400" b="1" dirty="0"/>
            </a:br>
            <a:r>
              <a:rPr lang="en-US" sz="1400" dirty="0"/>
              <a:t>1 Discovery Way, Toledo, OH 43604</a:t>
            </a:r>
            <a:br>
              <a:rPr lang="en-US" sz="1400" dirty="0"/>
            </a:br>
            <a:r>
              <a:rPr lang="en-US" sz="1400" dirty="0"/>
              <a:t>(</a:t>
            </a:r>
            <a:r>
              <a:rPr lang="en-US" sz="1400" dirty="0" smtClean="0"/>
              <a:t>419)224-2674</a:t>
            </a:r>
          </a:p>
          <a:p>
            <a:r>
              <a:rPr lang="en-US" sz="1400" b="1" dirty="0"/>
              <a:t>Toledo Museum of Art</a:t>
            </a:r>
            <a:br>
              <a:rPr lang="en-US" sz="1400" b="1" dirty="0"/>
            </a:br>
            <a:r>
              <a:rPr lang="en-US" sz="1400" dirty="0"/>
              <a:t>2445 Monroe Street, Toledo, OH 43620</a:t>
            </a:r>
            <a:br>
              <a:rPr lang="en-US" sz="1400" dirty="0"/>
            </a:br>
            <a:r>
              <a:rPr lang="en-US" sz="1400" dirty="0"/>
              <a:t>(</a:t>
            </a:r>
            <a:r>
              <a:rPr lang="en-US" sz="1400" dirty="0" smtClean="0"/>
              <a:t>419)255-8000</a:t>
            </a:r>
          </a:p>
          <a:p>
            <a:r>
              <a:rPr lang="en-US" sz="1400" b="1" dirty="0"/>
              <a:t>Toledo Botanical Garden</a:t>
            </a:r>
            <a:br>
              <a:rPr lang="en-US" sz="1400" b="1" dirty="0"/>
            </a:br>
            <a:r>
              <a:rPr lang="en-US" sz="1400" dirty="0"/>
              <a:t>5403 Elmer Drive, Toledo, OH 43615</a:t>
            </a:r>
            <a:br>
              <a:rPr lang="en-US" sz="1400" dirty="0"/>
            </a:br>
            <a:r>
              <a:rPr lang="en-US" sz="1400" dirty="0"/>
              <a:t>(</a:t>
            </a:r>
            <a:r>
              <a:rPr lang="en-US" sz="1400" dirty="0" smtClean="0"/>
              <a:t>419)536-5566</a:t>
            </a:r>
          </a:p>
          <a:p>
            <a:r>
              <a:rPr lang="en-US" sz="1400" b="1" dirty="0"/>
              <a:t>Oak Openings Preserve</a:t>
            </a:r>
            <a:br>
              <a:rPr lang="en-US" sz="1400" b="1" dirty="0"/>
            </a:br>
            <a:r>
              <a:rPr lang="en-US" sz="1400" dirty="0"/>
              <a:t>4139 </a:t>
            </a:r>
            <a:r>
              <a:rPr lang="en-US" sz="1400" dirty="0" err="1"/>
              <a:t>Girdham</a:t>
            </a:r>
            <a:r>
              <a:rPr lang="en-US" sz="1400" dirty="0"/>
              <a:t> Road, Swanton, OH 43558</a:t>
            </a:r>
            <a:br>
              <a:rPr lang="en-US" sz="1400" dirty="0"/>
            </a:br>
            <a:r>
              <a:rPr lang="en-US" sz="1400" dirty="0"/>
              <a:t>(</a:t>
            </a:r>
            <a:r>
              <a:rPr lang="en-US" sz="1400" dirty="0" smtClean="0"/>
              <a:t>419)360-9179</a:t>
            </a:r>
          </a:p>
          <a:p>
            <a:r>
              <a:rPr lang="en-US" sz="1400" b="1" dirty="0"/>
              <a:t>Fort </a:t>
            </a:r>
            <a:r>
              <a:rPr lang="en-US" sz="1400" b="1" dirty="0" err="1"/>
              <a:t>Meigs</a:t>
            </a:r>
            <a:r>
              <a:rPr lang="en-US" sz="1400" dirty="0"/>
              <a:t/>
            </a:r>
            <a:br>
              <a:rPr lang="en-US" sz="1400" dirty="0"/>
            </a:br>
            <a:r>
              <a:rPr lang="en-US" sz="1400" dirty="0"/>
              <a:t>29100 W. River Rd, Perrysburg, OH 43551</a:t>
            </a:r>
            <a:br>
              <a:rPr lang="en-US" sz="1400" dirty="0"/>
            </a:br>
            <a:r>
              <a:rPr lang="en-US" sz="1400" dirty="0"/>
              <a:t>(</a:t>
            </a:r>
            <a:r>
              <a:rPr lang="en-US" sz="1400" dirty="0" smtClean="0"/>
              <a:t>419)874-4121</a:t>
            </a:r>
          </a:p>
          <a:p>
            <a:r>
              <a:rPr lang="en-US" sz="1400" b="1" dirty="0" smtClean="0"/>
              <a:t>Fossil </a:t>
            </a:r>
            <a:r>
              <a:rPr lang="en-US" sz="1400" b="1" dirty="0"/>
              <a:t>Park</a:t>
            </a:r>
            <a:br>
              <a:rPr lang="en-US" sz="1400" b="1" dirty="0"/>
            </a:br>
            <a:r>
              <a:rPr lang="en-US" sz="1400" dirty="0"/>
              <a:t>5675 Centennial Road, Sylvania, OH</a:t>
            </a:r>
            <a:br>
              <a:rPr lang="en-US" sz="1400" dirty="0"/>
            </a:br>
            <a:r>
              <a:rPr lang="en-US" sz="1400" dirty="0"/>
              <a:t>(419)882-8313</a:t>
            </a:r>
            <a:endParaRPr lang="en-US" sz="1400" dirty="0"/>
          </a:p>
        </p:txBody>
      </p:sp>
      <p:sp>
        <p:nvSpPr>
          <p:cNvPr id="4" name="Content Placeholder 2"/>
          <p:cNvSpPr txBox="1">
            <a:spLocks/>
          </p:cNvSpPr>
          <p:nvPr/>
        </p:nvSpPr>
        <p:spPr bwMode="auto">
          <a:xfrm>
            <a:off x="4343400" y="1371600"/>
            <a:ext cx="46482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t>The Toledo Symphony Orchestra</a:t>
            </a:r>
            <a:br>
              <a:rPr lang="en-US" sz="1400" b="1" dirty="0"/>
            </a:br>
            <a:r>
              <a:rPr lang="en-US" sz="1400" dirty="0"/>
              <a:t>1838 Parkwood Ave., Toledo, OH 43604</a:t>
            </a:r>
            <a:br>
              <a:rPr lang="en-US" sz="1400" dirty="0"/>
            </a:br>
            <a:r>
              <a:rPr lang="en-US" sz="1400" dirty="0"/>
              <a:t>(</a:t>
            </a:r>
            <a:r>
              <a:rPr lang="en-US" sz="1400" dirty="0" smtClean="0"/>
              <a:t>419)246-8000</a:t>
            </a:r>
          </a:p>
          <a:p>
            <a:r>
              <a:rPr lang="en-US" sz="1400" b="1" dirty="0"/>
              <a:t>National Museum of the Great Lakes</a:t>
            </a:r>
            <a:br>
              <a:rPr lang="en-US" sz="1400" b="1" dirty="0"/>
            </a:br>
            <a:r>
              <a:rPr lang="en-US" sz="1400" dirty="0"/>
              <a:t>1701 Front Street, Toledo, OH 43605</a:t>
            </a:r>
            <a:br>
              <a:rPr lang="en-US" sz="1400" dirty="0"/>
            </a:br>
            <a:r>
              <a:rPr lang="en-US" sz="1400" dirty="0"/>
              <a:t>(</a:t>
            </a:r>
            <a:r>
              <a:rPr lang="en-US" sz="1400" dirty="0" smtClean="0"/>
              <a:t>419)214-5000</a:t>
            </a:r>
          </a:p>
          <a:p>
            <a:r>
              <a:rPr lang="en-US" sz="1400" b="1" dirty="0" smtClean="0"/>
              <a:t>BGSU Planetarium</a:t>
            </a:r>
            <a:br>
              <a:rPr lang="en-US" sz="1400" b="1" dirty="0" smtClean="0"/>
            </a:br>
            <a:r>
              <a:rPr lang="en-US" sz="1400" dirty="0">
                <a:hlinkClick r:id="rId2"/>
              </a:rPr>
              <a:t>Website</a:t>
            </a:r>
            <a:r>
              <a:rPr lang="en-US" sz="1400" dirty="0"/>
              <a:t/>
            </a:r>
            <a:br>
              <a:rPr lang="en-US" sz="1400" dirty="0"/>
            </a:br>
            <a:r>
              <a:rPr lang="en-US" sz="1400" dirty="0"/>
              <a:t>(419) 372-2421</a:t>
            </a:r>
            <a:endParaRPr lang="en-US" sz="1400" dirty="0" smtClean="0"/>
          </a:p>
          <a:p>
            <a:r>
              <a:rPr lang="en-US" sz="1400" b="1" dirty="0"/>
              <a:t>Big Fab Lab</a:t>
            </a:r>
            <a:r>
              <a:rPr lang="en-US" sz="1400" b="1" dirty="0" smtClean="0"/>
              <a:t/>
            </a:r>
            <a:br>
              <a:rPr lang="en-US" sz="1400" b="1" dirty="0" smtClean="0"/>
            </a:br>
            <a:r>
              <a:rPr lang="en-US" sz="1400" dirty="0"/>
              <a:t>1234 N. Main St. Bowling Green, Ohio 43402</a:t>
            </a:r>
            <a:br>
              <a:rPr lang="en-US" sz="1400" dirty="0"/>
            </a:br>
            <a:r>
              <a:rPr lang="en-US" sz="1400" dirty="0" smtClean="0"/>
              <a:t>(</a:t>
            </a:r>
            <a:r>
              <a:rPr lang="en-US" sz="1400" dirty="0"/>
              <a:t>419) 971-4244</a:t>
            </a:r>
            <a:endParaRPr lang="en-US" sz="1400" dirty="0" smtClean="0"/>
          </a:p>
          <a:p>
            <a:r>
              <a:rPr lang="en-US" sz="1400" b="1" dirty="0"/>
              <a:t>Carter Historic Farm</a:t>
            </a:r>
            <a:r>
              <a:rPr lang="en-US" sz="1400" b="1" dirty="0" smtClean="0"/>
              <a:t/>
            </a:r>
            <a:br>
              <a:rPr lang="en-US" sz="1400" b="1" dirty="0" smtClean="0"/>
            </a:br>
            <a:r>
              <a:rPr lang="en-US" sz="1400" dirty="0"/>
              <a:t>401 Campbell Hill Road Bowling Green, Ohio 43402</a:t>
            </a:r>
            <a:br>
              <a:rPr lang="en-US" sz="1400" dirty="0"/>
            </a:br>
            <a:r>
              <a:rPr lang="en-US" sz="1400" dirty="0" smtClean="0"/>
              <a:t>(</a:t>
            </a:r>
            <a:r>
              <a:rPr lang="en-US" sz="1400" dirty="0"/>
              <a:t>419) 354-6223</a:t>
            </a:r>
            <a:endParaRPr lang="en-US" sz="1400" dirty="0" smtClean="0"/>
          </a:p>
          <a:p>
            <a:r>
              <a:rPr lang="en-US" sz="1400" b="1" dirty="0"/>
              <a:t>National Construction Equipment Museum</a:t>
            </a:r>
            <a:r>
              <a:rPr lang="en-US" sz="1400" b="1" dirty="0" smtClean="0"/>
              <a:t/>
            </a:r>
            <a:br>
              <a:rPr lang="en-US" sz="1400" b="1" dirty="0" smtClean="0"/>
            </a:br>
            <a:r>
              <a:rPr lang="en-US" sz="1400" dirty="0"/>
              <a:t>16623 Liberty Hi Road Bowling Green, Ohio 43402</a:t>
            </a:r>
            <a:br>
              <a:rPr lang="en-US" sz="1400" dirty="0"/>
            </a:br>
            <a:r>
              <a:rPr lang="en-US" sz="1400" dirty="0" smtClean="0"/>
              <a:t>(</a:t>
            </a:r>
            <a:r>
              <a:rPr lang="en-US" sz="1400" dirty="0"/>
              <a:t>419) </a:t>
            </a:r>
            <a:r>
              <a:rPr lang="en-US" sz="1400" dirty="0" smtClean="0"/>
              <a:t>352-5616</a:t>
            </a:r>
          </a:p>
          <a:p>
            <a:r>
              <a:rPr lang="en-US" sz="1400" b="1" dirty="0"/>
              <a:t>Wood County Historical Center and Museum</a:t>
            </a:r>
            <a:br>
              <a:rPr lang="en-US" sz="1400" b="1" dirty="0"/>
            </a:br>
            <a:r>
              <a:rPr lang="en-US" sz="1400" dirty="0"/>
              <a:t>13660 County Home Road Bowling Green, Ohio 43402 </a:t>
            </a:r>
            <a:br>
              <a:rPr lang="en-US" sz="1400" dirty="0"/>
            </a:br>
            <a:r>
              <a:rPr lang="en-US" sz="1400" dirty="0" smtClean="0"/>
              <a:t>(</a:t>
            </a:r>
            <a:r>
              <a:rPr lang="en-US" sz="1400" dirty="0"/>
              <a:t>419) 352- 0967</a:t>
            </a:r>
          </a:p>
          <a:p>
            <a:endParaRPr lang="en-US" sz="1400" dirty="0"/>
          </a:p>
        </p:txBody>
      </p:sp>
    </p:spTree>
    <p:extLst>
      <p:ext uri="{BB962C8B-B14F-4D97-AF65-F5344CB8AC3E}">
        <p14:creationId xmlns:p14="http://schemas.microsoft.com/office/powerpoint/2010/main" val="180024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315200" cy="779463"/>
          </a:xfrm>
        </p:spPr>
        <p:txBody>
          <a:bodyPr/>
          <a:lstStyle/>
          <a:p>
            <a:r>
              <a:rPr lang="en-US" dirty="0" smtClean="0">
                <a:solidFill>
                  <a:schemeClr val="bg1"/>
                </a:solidFill>
              </a:rPr>
              <a:t>2b. </a:t>
            </a:r>
            <a:r>
              <a:rPr lang="en-US" smtClean="0">
                <a:solidFill>
                  <a:schemeClr val="bg1"/>
                </a:solidFill>
              </a:rPr>
              <a:t>Interviews</a:t>
            </a:r>
            <a:endParaRPr lang="en-US" dirty="0">
              <a:solidFill>
                <a:schemeClr val="bg1"/>
              </a:solidFill>
            </a:endParaRPr>
          </a:p>
        </p:txBody>
      </p:sp>
      <p:sp>
        <p:nvSpPr>
          <p:cNvPr id="3" name="Content Placeholder 2"/>
          <p:cNvSpPr>
            <a:spLocks noGrp="1"/>
          </p:cNvSpPr>
          <p:nvPr>
            <p:ph idx="1"/>
          </p:nvPr>
        </p:nvSpPr>
        <p:spPr>
          <a:xfrm>
            <a:off x="381000" y="1828800"/>
            <a:ext cx="8153400" cy="4648200"/>
          </a:xfrm>
        </p:spPr>
        <p:txBody>
          <a:bodyPr/>
          <a:lstStyle/>
          <a:p>
            <a:r>
              <a:rPr lang="en-US" sz="1800" dirty="0" smtClean="0"/>
              <a:t>Interview </a:t>
            </a:r>
            <a:r>
              <a:rPr lang="en-US" sz="1800" dirty="0"/>
              <a:t>two professionals (other than teachers or other professionals at your school) with established careers. </a:t>
            </a:r>
            <a:endParaRPr lang="en-US" sz="1800" dirty="0" smtClean="0"/>
          </a:p>
          <a:p>
            <a:r>
              <a:rPr lang="en-US" sz="1800" dirty="0" smtClean="0"/>
              <a:t>Find </a:t>
            </a:r>
            <a:r>
              <a:rPr lang="en-US" sz="1800" dirty="0"/>
              <a:t>out where they were educated, what training they received, and how their education and training have helped prepare them for the career they have chosen. </a:t>
            </a:r>
            <a:endParaRPr lang="en-US" sz="1800" dirty="0" smtClean="0"/>
          </a:p>
          <a:p>
            <a:r>
              <a:rPr lang="en-US" sz="1800" dirty="0" smtClean="0"/>
              <a:t>Find </a:t>
            </a:r>
            <a:r>
              <a:rPr lang="en-US" sz="1800" dirty="0"/>
              <a:t>out how they continue to educate themselves.</a:t>
            </a:r>
            <a:endParaRPr lang="en-US" sz="1800" dirty="0"/>
          </a:p>
        </p:txBody>
      </p:sp>
      <p:pic>
        <p:nvPicPr>
          <p:cNvPr id="5" name="Picture 4"/>
          <p:cNvPicPr>
            <a:picLocks noChangeAspect="1"/>
          </p:cNvPicPr>
          <p:nvPr/>
        </p:nvPicPr>
        <p:blipFill>
          <a:blip r:embed="rId2"/>
          <a:stretch>
            <a:fillRect/>
          </a:stretch>
        </p:blipFill>
        <p:spPr>
          <a:xfrm>
            <a:off x="2419350" y="3810000"/>
            <a:ext cx="4076700" cy="2717800"/>
          </a:xfrm>
          <a:prstGeom prst="rect">
            <a:avLst/>
          </a:prstGeom>
        </p:spPr>
      </p:pic>
    </p:spTree>
    <p:extLst>
      <p:ext uri="{BB962C8B-B14F-4D97-AF65-F5344CB8AC3E}">
        <p14:creationId xmlns:p14="http://schemas.microsoft.com/office/powerpoint/2010/main" val="2792406120"/>
      </p:ext>
    </p:extLst>
  </p:cSld>
  <p:clrMapOvr>
    <a:masterClrMapping/>
  </p:clrMapOvr>
</p:sld>
</file>

<file path=ppt/theme/theme1.xml><?xml version="1.0" encoding="utf-8"?>
<a:theme xmlns:a="http://schemas.openxmlformats.org/drawingml/2006/main" name="powerpoint-template">
  <a:themeElements>
    <a:clrScheme name="powerpoint-template 5">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fontScheme name="powerpoint-template">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 1">
        <a:dk1>
          <a:srgbClr val="4D4D4D"/>
        </a:dk1>
        <a:lt1>
          <a:srgbClr val="FFFFFF"/>
        </a:lt1>
        <a:dk2>
          <a:srgbClr val="4D4D4D"/>
        </a:dk2>
        <a:lt2>
          <a:srgbClr val="80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2">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 3">
        <a:dk1>
          <a:srgbClr val="4D4D4D"/>
        </a:dk1>
        <a:lt1>
          <a:srgbClr val="FFFFFF"/>
        </a:lt1>
        <a:dk2>
          <a:srgbClr val="4D4D4D"/>
        </a:dk2>
        <a:lt2>
          <a:srgbClr val="2C86AA"/>
        </a:lt2>
        <a:accent1>
          <a:srgbClr val="4B782A"/>
        </a:accent1>
        <a:accent2>
          <a:srgbClr val="38AFD0"/>
        </a:accent2>
        <a:accent3>
          <a:srgbClr val="FFFFFF"/>
        </a:accent3>
        <a:accent4>
          <a:srgbClr val="404040"/>
        </a:accent4>
        <a:accent5>
          <a:srgbClr val="B1BEAC"/>
        </a:accent5>
        <a:accent6>
          <a:srgbClr val="329EBC"/>
        </a:accent6>
        <a:hlink>
          <a:srgbClr val="9DBC2A"/>
        </a:hlink>
        <a:folHlink>
          <a:srgbClr val="DDDDDD"/>
        </a:folHlink>
      </a:clrScheme>
      <a:clrMap bg1="lt1" tx1="dk1" bg2="lt2" tx2="dk2" accent1="accent1" accent2="accent2" accent3="accent3" accent4="accent4" accent5="accent5" accent6="accent6" hlink="hlink" folHlink="folHlink"/>
    </a:extraClrScheme>
    <a:extraClrScheme>
      <a:clrScheme name="powerpoint-template 4">
        <a:dk1>
          <a:srgbClr val="4D4D4D"/>
        </a:dk1>
        <a:lt1>
          <a:srgbClr val="FFFFFF"/>
        </a:lt1>
        <a:dk2>
          <a:srgbClr val="4D4D4D"/>
        </a:dk2>
        <a:lt2>
          <a:srgbClr val="93CB6A"/>
        </a:lt2>
        <a:accent1>
          <a:srgbClr val="71BE5E"/>
        </a:accent1>
        <a:accent2>
          <a:srgbClr val="07AB4A"/>
        </a:accent2>
        <a:accent3>
          <a:srgbClr val="FFFFFF"/>
        </a:accent3>
        <a:accent4>
          <a:srgbClr val="404040"/>
        </a:accent4>
        <a:accent5>
          <a:srgbClr val="BBDBB6"/>
        </a:accent5>
        <a:accent6>
          <a:srgbClr val="069B42"/>
        </a:accent6>
        <a:hlink>
          <a:srgbClr val="A0CD6E"/>
        </a:hlink>
        <a:folHlink>
          <a:srgbClr val="DDDDDD"/>
        </a:folHlink>
      </a:clrScheme>
      <a:clrMap bg1="lt1" tx1="dk1" bg2="lt2" tx2="dk2" accent1="accent1" accent2="accent2" accent3="accent3" accent4="accent4" accent5="accent5" accent6="accent6" hlink="hlink" folHlink="folHlink"/>
    </a:extraClrScheme>
    <a:extraClrScheme>
      <a:clrScheme name="powerpoint-template 5">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987</TotalTime>
  <Words>2886</Words>
  <Application>Microsoft Office PowerPoint</Application>
  <PresentationFormat>On-screen Show (4:3)</PresentationFormat>
  <Paragraphs>200</Paragraphs>
  <Slides>25</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Microsoft Sans Serif</vt:lpstr>
      <vt:lpstr>powerpoint-template</vt:lpstr>
      <vt:lpstr>Scholarship Merit Badge</vt:lpstr>
      <vt:lpstr>Scholarship Merit Badge Requirements</vt:lpstr>
      <vt:lpstr>Scholarship Merit Badge Requirements</vt:lpstr>
      <vt:lpstr>Scholarship Merit Badge Requirements</vt:lpstr>
      <vt:lpstr>Scholarship Merit Badge Requirements</vt:lpstr>
      <vt:lpstr>Requirement 1</vt:lpstr>
      <vt:lpstr>Requirement 2</vt:lpstr>
      <vt:lpstr>2a. Educational Places</vt:lpstr>
      <vt:lpstr>2b. Interviews</vt:lpstr>
      <vt:lpstr>2c. Daily Planner</vt:lpstr>
      <vt:lpstr>2d. Research Methods</vt:lpstr>
      <vt:lpstr>2d. Research Methods</vt:lpstr>
      <vt:lpstr>2d. Research Methods</vt:lpstr>
      <vt:lpstr>Requirement 3</vt:lpstr>
      <vt:lpstr>Requirement 4</vt:lpstr>
      <vt:lpstr>PowerPoint Presentation</vt:lpstr>
      <vt:lpstr>PowerPoint Presentation</vt:lpstr>
      <vt:lpstr>PowerPoint Presentation</vt:lpstr>
      <vt:lpstr>PowerPoint Presentation</vt:lpstr>
      <vt:lpstr>PowerPoint Presentation</vt:lpstr>
      <vt:lpstr>PowerPoint Presentation</vt:lpstr>
      <vt:lpstr>Requirement 5</vt:lpstr>
      <vt:lpstr>PowerPoint Presentation</vt:lpstr>
      <vt:lpstr>PowerPoint Presentation</vt:lpstr>
      <vt:lpstr>PowerPoint Presentation</vt:lpstr>
    </vt:vector>
  </TitlesOfParts>
  <Company>Templates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Terry McKibben</dc:creator>
  <cp:lastModifiedBy>Terry McKibben</cp:lastModifiedBy>
  <cp:revision>26</cp:revision>
  <dcterms:created xsi:type="dcterms:W3CDTF">2020-12-01T05:07:28Z</dcterms:created>
  <dcterms:modified xsi:type="dcterms:W3CDTF">2020-12-02T14:22:51Z</dcterms:modified>
</cp:coreProperties>
</file>